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8288000" cy="10287000"/>
  <p:notesSz cx="6858000" cy="9144000"/>
  <p:embeddedFontLst>
    <p:embeddedFont>
      <p:font typeface="Archivo Black" panose="020B0604020202020204" charset="0"/>
      <p:regular r:id="rId44"/>
    </p:embeddedFont>
    <p:embeddedFont>
      <p:font typeface="Arimo" panose="020B0604020202020204" charset="0"/>
      <p:regular r:id="rId45"/>
    </p:embeddedFont>
    <p:embeddedFont>
      <p:font typeface="Arimo Bold" panose="020B0604020202020204" charset="0"/>
      <p:regular r:id="rId46"/>
    </p:embeddedFont>
    <p:embeddedFont>
      <p:font typeface="Arimo Bold Italics" panose="020B0604020202020204" charset="0"/>
      <p:regular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Montserrat Bold" panose="00000800000000000000" pitchFamily="2" charset="0"/>
      <p:regular r:id="rId52"/>
      <p:bold r:id="rId53"/>
    </p:embeddedFont>
    <p:embeddedFont>
      <p:font typeface="Montserrat Bold Italics" panose="020B0604020202020204" charset="0"/>
      <p:regular r:id="rId54"/>
    </p:embeddedFont>
    <p:embeddedFont>
      <p:font typeface="Montserrat Italics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bert Bento" userId="ba54d7a0fc78066d" providerId="LiveId" clId="{62A80D78-E842-4612-AE06-E6CFECD79A71}"/>
    <pc:docChg chg="modSld">
      <pc:chgData name="Herbert Bento" userId="ba54d7a0fc78066d" providerId="LiveId" clId="{62A80D78-E842-4612-AE06-E6CFECD79A71}" dt="2025-06-12T17:40:33.491" v="2" actId="20577"/>
      <pc:docMkLst>
        <pc:docMk/>
      </pc:docMkLst>
      <pc:sldChg chg="modSp mod">
        <pc:chgData name="Herbert Bento" userId="ba54d7a0fc78066d" providerId="LiveId" clId="{62A80D78-E842-4612-AE06-E6CFECD79A71}" dt="2025-06-12T17:40:33.491" v="2" actId="20577"/>
        <pc:sldMkLst>
          <pc:docMk/>
          <pc:sldMk cId="0" sldId="256"/>
        </pc:sldMkLst>
        <pc:spChg chg="mod">
          <ac:chgData name="Herbert Bento" userId="ba54d7a0fc78066d" providerId="LiveId" clId="{62A80D78-E842-4612-AE06-E6CFECD79A71}" dt="2025-06-12T17:40:33.491" v="2" actId="20577"/>
          <ac:spMkLst>
            <pc:docMk/>
            <pc:sldMk cId="0" sldId="256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1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1.sv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303" y="-3007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71387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>
                <a:alpha val="83922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25199" y="3337866"/>
            <a:ext cx="8789090" cy="301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60"/>
              </a:lnSpc>
            </a:pPr>
            <a:r>
              <a:rPr lang="en-US" sz="108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FDS </a:t>
            </a:r>
          </a:p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(ex-FISPQ)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5199" y="6578880"/>
            <a:ext cx="6533137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9"/>
              </a:lnSpc>
            </a:pPr>
            <a:r>
              <a:rPr lang="en-US" sz="4749" spc="508">
                <a:solidFill>
                  <a:srgbClr val="DB222A"/>
                </a:solidFill>
                <a:latin typeface="Montserrat"/>
                <a:ea typeface="Montserrat"/>
                <a:cs typeface="Montserrat"/>
                <a:sym typeface="Montserrat"/>
              </a:rPr>
              <a:t>Valendo Em 2025 </a:t>
            </a:r>
          </a:p>
        </p:txBody>
      </p:sp>
      <p:sp>
        <p:nvSpPr>
          <p:cNvPr id="9" name="Freeform 9"/>
          <p:cNvSpPr/>
          <p:nvPr/>
        </p:nvSpPr>
        <p:spPr>
          <a:xfrm>
            <a:off x="1042989" y="2001459"/>
            <a:ext cx="1790502" cy="744105"/>
          </a:xfrm>
          <a:custGeom>
            <a:avLst/>
            <a:gdLst/>
            <a:ahLst/>
            <a:cxnLst/>
            <a:rect l="l" t="t" r="r" b="b"/>
            <a:pathLst>
              <a:path w="1790502" h="744105">
                <a:moveTo>
                  <a:pt x="0" y="0"/>
                </a:moveTo>
                <a:lnTo>
                  <a:pt x="1790502" y="0"/>
                </a:lnTo>
                <a:lnTo>
                  <a:pt x="1790502" y="744105"/>
                </a:lnTo>
                <a:lnTo>
                  <a:pt x="0" y="744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>
            <a:off x="7448842" y="2787230"/>
            <a:ext cx="5857877" cy="4712544"/>
            <a:chOff x="0" y="0"/>
            <a:chExt cx="7810502" cy="62833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810500" cy="6283452"/>
            </a:xfrm>
            <a:custGeom>
              <a:avLst/>
              <a:gdLst/>
              <a:ahLst/>
              <a:cxnLst/>
              <a:rect l="l" t="t" r="r" b="b"/>
              <a:pathLst>
                <a:path w="7810500" h="6283452">
                  <a:moveTo>
                    <a:pt x="7810500" y="6283452"/>
                  </a:moveTo>
                  <a:lnTo>
                    <a:pt x="6177915" y="0"/>
                  </a:lnTo>
                  <a:lnTo>
                    <a:pt x="0" y="0"/>
                  </a:lnTo>
                  <a:lnTo>
                    <a:pt x="1632585" y="6283452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839841" y="830628"/>
            <a:ext cx="10089989" cy="10523124"/>
          </a:xfrm>
          <a:custGeom>
            <a:avLst/>
            <a:gdLst/>
            <a:ahLst/>
            <a:cxnLst/>
            <a:rect l="l" t="t" r="r" b="b"/>
            <a:pathLst>
              <a:path w="10089989" h="10523124">
                <a:moveTo>
                  <a:pt x="0" y="0"/>
                </a:moveTo>
                <a:lnTo>
                  <a:pt x="10089989" y="0"/>
                </a:lnTo>
                <a:lnTo>
                  <a:pt x="10089989" y="10523124"/>
                </a:lnTo>
                <a:lnTo>
                  <a:pt x="0" y="10523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799" r="-186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8090618" y="1010247"/>
            <a:ext cx="7404274" cy="9276753"/>
          </a:xfrm>
          <a:custGeom>
            <a:avLst/>
            <a:gdLst/>
            <a:ahLst/>
            <a:cxnLst/>
            <a:rect l="l" t="t" r="r" b="b"/>
            <a:pathLst>
              <a:path w="7404274" h="9276753">
                <a:moveTo>
                  <a:pt x="7404273" y="0"/>
                </a:moveTo>
                <a:lnTo>
                  <a:pt x="0" y="0"/>
                </a:lnTo>
                <a:lnTo>
                  <a:pt x="0" y="9276753"/>
                </a:lnTo>
                <a:lnTo>
                  <a:pt x="7404273" y="9276753"/>
                </a:lnTo>
                <a:lnTo>
                  <a:pt x="7404273" y="0"/>
                </a:lnTo>
                <a:close/>
              </a:path>
            </a:pathLst>
          </a:custGeom>
          <a:blipFill>
            <a:blip r:embed="rId3"/>
            <a:stretch>
              <a:fillRect b="-589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425149"/>
            <a:ext cx="6376688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Qual a Diferença Entre </a:t>
            </a:r>
          </a:p>
          <a:p>
            <a:pPr algn="l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 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FISPQ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028700"/>
            <a:ext cx="7918132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361333"/>
            <a:ext cx="6376688" cy="172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Atualmente, o nome a adotar é Ficha com Dados de Segurança, e a mudança não foi apenas no nome:</a:t>
            </a:r>
            <a:r>
              <a:rPr lang="en-US" sz="2400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outros aspectos mudaram também.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659607" y="2887939"/>
            <a:ext cx="9349881" cy="5059270"/>
          </a:xfrm>
          <a:custGeom>
            <a:avLst/>
            <a:gdLst/>
            <a:ahLst/>
            <a:cxnLst/>
            <a:rect l="l" t="t" r="r" b="b"/>
            <a:pathLst>
              <a:path w="9349881" h="5059270">
                <a:moveTo>
                  <a:pt x="0" y="0"/>
                </a:moveTo>
                <a:lnTo>
                  <a:pt x="9349881" y="0"/>
                </a:lnTo>
                <a:lnTo>
                  <a:pt x="9349881" y="5059270"/>
                </a:lnTo>
                <a:lnTo>
                  <a:pt x="0" y="505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 descr="Homem de moto  Descrição gerada automaticamente com confiança média"/>
          <p:cNvSpPr/>
          <p:nvPr/>
        </p:nvSpPr>
        <p:spPr>
          <a:xfrm>
            <a:off x="659607" y="1761963"/>
            <a:ext cx="8521174" cy="5422155"/>
          </a:xfrm>
          <a:custGeom>
            <a:avLst/>
            <a:gdLst/>
            <a:ahLst/>
            <a:cxnLst/>
            <a:rect l="l" t="t" r="r" b="b"/>
            <a:pathLst>
              <a:path w="8521174" h="5422155">
                <a:moveTo>
                  <a:pt x="0" y="0"/>
                </a:moveTo>
                <a:lnTo>
                  <a:pt x="8521174" y="0"/>
                </a:lnTo>
                <a:lnTo>
                  <a:pt x="8521174" y="5422155"/>
                </a:lnTo>
                <a:lnTo>
                  <a:pt x="0" y="5422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84" b="-238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5118569" y="6671699"/>
            <a:ext cx="3734469" cy="2020741"/>
          </a:xfrm>
          <a:custGeom>
            <a:avLst/>
            <a:gdLst/>
            <a:ahLst/>
            <a:cxnLst/>
            <a:rect l="l" t="t" r="r" b="b"/>
            <a:pathLst>
              <a:path w="3734469" h="2020741">
                <a:moveTo>
                  <a:pt x="0" y="0"/>
                </a:moveTo>
                <a:lnTo>
                  <a:pt x="3734469" y="0"/>
                </a:lnTo>
                <a:lnTo>
                  <a:pt x="3734469" y="2020741"/>
                </a:lnTo>
                <a:lnTo>
                  <a:pt x="0" y="202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4431036" y="5675797"/>
            <a:ext cx="4148436" cy="2763896"/>
          </a:xfrm>
          <a:custGeom>
            <a:avLst/>
            <a:gdLst/>
            <a:ahLst/>
            <a:cxnLst/>
            <a:rect l="l" t="t" r="r" b="b"/>
            <a:pathLst>
              <a:path w="4148436" h="2763896">
                <a:moveTo>
                  <a:pt x="0" y="0"/>
                </a:moveTo>
                <a:lnTo>
                  <a:pt x="4148437" y="0"/>
                </a:lnTo>
                <a:lnTo>
                  <a:pt x="4148437" y="2763895"/>
                </a:lnTo>
                <a:lnTo>
                  <a:pt x="0" y="2763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09488" y="1742913"/>
            <a:ext cx="6761685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Qual a Diferença Entre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 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FISPQ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53038" y="1346465"/>
            <a:ext cx="7918133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09490" y="3598926"/>
            <a:ext cx="6761683" cy="304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 nome atual é mais parecido com o nome adotado no exterior. </a:t>
            </a:r>
          </a:p>
          <a:p>
            <a:pPr algn="r">
              <a:lnSpc>
                <a:spcPts val="3456"/>
              </a:lnSpc>
            </a:pPr>
            <a:endParaRPr lang="en-US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 outros países, são chamadas de </a:t>
            </a:r>
            <a:r>
              <a:rPr lang="en-US" sz="2400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Safety Data Sheet (SDS)</a:t>
            </a: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ou </a:t>
            </a:r>
            <a:r>
              <a:rPr lang="en-US" sz="2400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Material Safety Data Sheet (MSDS) (em inglês)</a:t>
            </a: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ou </a:t>
            </a:r>
            <a:r>
              <a:rPr lang="en-US" sz="2400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Fichas de Datos de Seguridad (FDS) (em espanhol).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2986" y="1028700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319566" y="4037312"/>
            <a:ext cx="1620000" cy="1620000"/>
            <a:chOff x="0" y="0"/>
            <a:chExt cx="2160000" cy="216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60016" cy="2160016"/>
            </a:xfrm>
            <a:custGeom>
              <a:avLst/>
              <a:gdLst/>
              <a:ahLst/>
              <a:cxnLst/>
              <a:rect l="l" t="t" r="r" b="b"/>
              <a:pathLst>
                <a:path w="2160016" h="2160016">
                  <a:moveTo>
                    <a:pt x="0" y="0"/>
                  </a:moveTo>
                  <a:lnTo>
                    <a:pt x="2160016" y="0"/>
                  </a:lnTo>
                  <a:lnTo>
                    <a:pt x="2160016" y="2160016"/>
                  </a:lnTo>
                  <a:lnTo>
                    <a:pt x="0" y="2160016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51546" y="6116705"/>
            <a:ext cx="2356041" cy="1926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2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Agora é obrigatório inserir detalhes sobre composição química, primeiros socorros e outros dados.</a:t>
            </a:r>
          </a:p>
        </p:txBody>
      </p:sp>
      <p:sp>
        <p:nvSpPr>
          <p:cNvPr id="9" name="Freeform 9"/>
          <p:cNvSpPr/>
          <p:nvPr/>
        </p:nvSpPr>
        <p:spPr>
          <a:xfrm>
            <a:off x="1724566" y="4442312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>
            <a:off x="7164050" y="4037312"/>
            <a:ext cx="1620000" cy="1620000"/>
            <a:chOff x="0" y="0"/>
            <a:chExt cx="2160000" cy="216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60016" cy="2160016"/>
            </a:xfrm>
            <a:custGeom>
              <a:avLst/>
              <a:gdLst/>
              <a:ahLst/>
              <a:cxnLst/>
              <a:rect l="l" t="t" r="r" b="b"/>
              <a:pathLst>
                <a:path w="2160016" h="2160016">
                  <a:moveTo>
                    <a:pt x="0" y="0"/>
                  </a:moveTo>
                  <a:lnTo>
                    <a:pt x="2160016" y="0"/>
                  </a:lnTo>
                  <a:lnTo>
                    <a:pt x="2160016" y="2160016"/>
                  </a:lnTo>
                  <a:lnTo>
                    <a:pt x="0" y="2160016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7569050" y="4442312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4241808" y="4037312"/>
            <a:ext cx="1620000" cy="1620000"/>
            <a:chOff x="0" y="0"/>
            <a:chExt cx="2160000" cy="216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60016" cy="2160016"/>
            </a:xfrm>
            <a:custGeom>
              <a:avLst/>
              <a:gdLst/>
              <a:ahLst/>
              <a:cxnLst/>
              <a:rect l="l" t="t" r="r" b="b"/>
              <a:pathLst>
                <a:path w="2160016" h="2160016">
                  <a:moveTo>
                    <a:pt x="0" y="0"/>
                  </a:moveTo>
                  <a:lnTo>
                    <a:pt x="2160016" y="0"/>
                  </a:lnTo>
                  <a:lnTo>
                    <a:pt x="2160016" y="2160016"/>
                  </a:lnTo>
                  <a:lnTo>
                    <a:pt x="0" y="2160016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4646808" y="4442312"/>
            <a:ext cx="810000" cy="810000"/>
          </a:xfrm>
          <a:custGeom>
            <a:avLst/>
            <a:gdLst/>
            <a:ahLst/>
            <a:cxnLst/>
            <a:rect l="l" t="t" r="r" b="b"/>
            <a:pathLst>
              <a:path w="810000" h="810000">
                <a:moveTo>
                  <a:pt x="0" y="0"/>
                </a:moveTo>
                <a:lnTo>
                  <a:pt x="810000" y="0"/>
                </a:lnTo>
                <a:lnTo>
                  <a:pt x="810000" y="810000"/>
                </a:lnTo>
                <a:lnTo>
                  <a:pt x="0" y="810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1042986" y="3205890"/>
            <a:ext cx="10394287" cy="41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Quanto aos aspectos que mudaram, eu posso destacar alguns: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306572" y="0"/>
            <a:ext cx="4981428" cy="10287000"/>
          </a:xfrm>
          <a:custGeom>
            <a:avLst/>
            <a:gdLst/>
            <a:ahLst/>
            <a:cxnLst/>
            <a:rect l="l" t="t" r="r" b="b"/>
            <a:pathLst>
              <a:path w="4981428" h="11213466">
                <a:moveTo>
                  <a:pt x="0" y="0"/>
                </a:moveTo>
                <a:lnTo>
                  <a:pt x="4981428" y="0"/>
                </a:lnTo>
                <a:lnTo>
                  <a:pt x="4981428" y="11213466"/>
                </a:lnTo>
                <a:lnTo>
                  <a:pt x="0" y="112134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2292" t="-9007" r="-115208" b="-630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8" name="Group 18"/>
          <p:cNvGrpSpPr/>
          <p:nvPr/>
        </p:nvGrpSpPr>
        <p:grpSpPr>
          <a:xfrm>
            <a:off x="10086291" y="4037310"/>
            <a:ext cx="1599023" cy="1619998"/>
            <a:chOff x="0" y="0"/>
            <a:chExt cx="2132030" cy="21599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32076" cy="2160016"/>
            </a:xfrm>
            <a:custGeom>
              <a:avLst/>
              <a:gdLst/>
              <a:ahLst/>
              <a:cxnLst/>
              <a:rect l="l" t="t" r="r" b="b"/>
              <a:pathLst>
                <a:path w="2132076" h="2160016">
                  <a:moveTo>
                    <a:pt x="0" y="0"/>
                  </a:moveTo>
                  <a:lnTo>
                    <a:pt x="2132076" y="0"/>
                  </a:lnTo>
                  <a:lnTo>
                    <a:pt x="2132076" y="2160016"/>
                  </a:lnTo>
                  <a:lnTo>
                    <a:pt x="0" y="2160016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0486047" y="4442310"/>
            <a:ext cx="799511" cy="809999"/>
          </a:xfrm>
          <a:custGeom>
            <a:avLst/>
            <a:gdLst/>
            <a:ahLst/>
            <a:cxnLst/>
            <a:rect l="l" t="t" r="r" b="b"/>
            <a:pathLst>
              <a:path w="799511" h="809999">
                <a:moveTo>
                  <a:pt x="0" y="0"/>
                </a:moveTo>
                <a:lnTo>
                  <a:pt x="799511" y="0"/>
                </a:lnTo>
                <a:lnTo>
                  <a:pt x="799511" y="809999"/>
                </a:lnTo>
                <a:lnTo>
                  <a:pt x="0" y="8099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655" r="-65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3715695" y="6116705"/>
            <a:ext cx="2827828" cy="2897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2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 layout foi padronizado para padrões internacionais. </a:t>
            </a:r>
          </a:p>
          <a:p>
            <a:pPr algn="just">
              <a:lnSpc>
                <a:spcPts val="2592"/>
              </a:lnSpc>
            </a:pPr>
            <a:endParaRPr lang="en-US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592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Não existem regras para 100 % dos detalhes de formatação, mas algumas regras a serem seguidas.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14990" y="6116705"/>
            <a:ext cx="2118120" cy="160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2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 telefone de emergência passou a ser informação obrigatória.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79419" y="6116705"/>
            <a:ext cx="2212764" cy="1278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2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Os explosivos dessensibilizados precisam estar na ficha também.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2986" y="1463442"/>
            <a:ext cx="6376688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Qual a Diferença Entre </a:t>
            </a:r>
          </a:p>
          <a:p>
            <a:pPr algn="l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 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FISPQ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B447C7C0-1BE9-0FAD-977D-F513D53E7ADB}"/>
              </a:ext>
            </a:extLst>
          </p:cNvPr>
          <p:cNvSpPr/>
          <p:nvPr/>
        </p:nvSpPr>
        <p:spPr>
          <a:xfrm rot="5400000">
            <a:off x="7287492" y="4287973"/>
            <a:ext cx="10287000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0"/>
                </a:moveTo>
                <a:lnTo>
                  <a:pt x="11402926" y="0"/>
                </a:lnTo>
                <a:lnTo>
                  <a:pt x="11402926" y="1711053"/>
                </a:lnTo>
                <a:lnTo>
                  <a:pt x="0" y="1711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1254479" y="1190729"/>
            <a:ext cx="8156763" cy="7810101"/>
          </a:xfrm>
          <a:custGeom>
            <a:avLst/>
            <a:gdLst/>
            <a:ahLst/>
            <a:cxnLst/>
            <a:rect l="l" t="t" r="r" b="b"/>
            <a:pathLst>
              <a:path w="8156763" h="7810101">
                <a:moveTo>
                  <a:pt x="0" y="0"/>
                </a:moveTo>
                <a:lnTo>
                  <a:pt x="8156763" y="0"/>
                </a:lnTo>
                <a:lnTo>
                  <a:pt x="8156763" y="7810101"/>
                </a:lnTo>
                <a:lnTo>
                  <a:pt x="0" y="7810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82610" y="1190729"/>
            <a:ext cx="637669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82612" y="3338564"/>
            <a:ext cx="6376688" cy="2165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Como se pode perceber, a mudança foi além do nome. </a:t>
            </a:r>
          </a:p>
          <a:p>
            <a:pPr algn="l">
              <a:lnSpc>
                <a:spcPts val="3456"/>
              </a:lnSpc>
            </a:pPr>
            <a:endParaRPr lang="en-US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-US" sz="2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</a:t>
            </a: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 um documento mais completo e alinhado aos padrões internacionais.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82612" y="1587178"/>
            <a:ext cx="6376688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Qual a Diferença Entre </a:t>
            </a:r>
          </a:p>
          <a:p>
            <a:pPr algn="l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 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FISPQ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428752" y="0"/>
            <a:ext cx="15430497" cy="10286998"/>
          </a:xfrm>
          <a:custGeom>
            <a:avLst/>
            <a:gdLst/>
            <a:ahLst/>
            <a:cxnLst/>
            <a:rect l="l" t="t" r="r" b="b"/>
            <a:pathLst>
              <a:path w="15430497" h="10286998">
                <a:moveTo>
                  <a:pt x="0" y="0"/>
                </a:moveTo>
                <a:lnTo>
                  <a:pt x="15430496" y="0"/>
                </a:lnTo>
                <a:lnTo>
                  <a:pt x="15430496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0" y="45198"/>
            <a:ext cx="18288000" cy="10287000"/>
            <a:chOff x="0" y="0"/>
            <a:chExt cx="24384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285881" y="6520268"/>
            <a:ext cx="10049984" cy="411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1"/>
              </a:lnSpc>
            </a:pPr>
            <a:r>
              <a:rPr lang="en-US" sz="2284" spc="57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FDS (ex-FISPQ) Valendo Em 2025</a:t>
            </a:r>
          </a:p>
        </p:txBody>
      </p:sp>
      <p:sp>
        <p:nvSpPr>
          <p:cNvPr id="11" name="Freeform 11"/>
          <p:cNvSpPr/>
          <p:nvPr/>
        </p:nvSpPr>
        <p:spPr>
          <a:xfrm>
            <a:off x="8248749" y="1215092"/>
            <a:ext cx="1790502" cy="744105"/>
          </a:xfrm>
          <a:custGeom>
            <a:avLst/>
            <a:gdLst/>
            <a:ahLst/>
            <a:cxnLst/>
            <a:rect l="l" t="t" r="r" b="b"/>
            <a:pathLst>
              <a:path w="1790502" h="744105">
                <a:moveTo>
                  <a:pt x="0" y="0"/>
                </a:moveTo>
                <a:lnTo>
                  <a:pt x="1790502" y="0"/>
                </a:lnTo>
                <a:lnTo>
                  <a:pt x="1790502" y="744105"/>
                </a:lnTo>
                <a:lnTo>
                  <a:pt x="0" y="744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4001957" y="0"/>
            <a:ext cx="4286043" cy="10287000"/>
            <a:chOff x="0" y="0"/>
            <a:chExt cx="5714724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14746" cy="13716000"/>
            </a:xfrm>
            <a:custGeom>
              <a:avLst/>
              <a:gdLst/>
              <a:ahLst/>
              <a:cxnLst/>
              <a:rect l="l" t="t" r="r" b="b"/>
              <a:pathLst>
                <a:path w="5714746" h="13716000">
                  <a:moveTo>
                    <a:pt x="3563747" y="0"/>
                  </a:moveTo>
                  <a:lnTo>
                    <a:pt x="5714746" y="0"/>
                  </a:lnTo>
                  <a:lnTo>
                    <a:pt x="571474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4285881" cy="10287000"/>
            <a:chOff x="0" y="0"/>
            <a:chExt cx="5714508" cy="1371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14492" cy="13716000"/>
            </a:xfrm>
            <a:custGeom>
              <a:avLst/>
              <a:gdLst/>
              <a:ahLst/>
              <a:cxnLst/>
              <a:rect l="l" t="t" r="r" b="b"/>
              <a:pathLst>
                <a:path w="5714492" h="13716000">
                  <a:moveTo>
                    <a:pt x="0" y="0"/>
                  </a:moveTo>
                  <a:lnTo>
                    <a:pt x="2150872" y="0"/>
                  </a:lnTo>
                  <a:lnTo>
                    <a:pt x="5714492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Freeform 16"/>
          <p:cNvSpPr/>
          <p:nvPr/>
        </p:nvSpPr>
        <p:spPr>
          <a:xfrm rot="4550448">
            <a:off x="-3505527" y="4697186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0"/>
                </a:moveTo>
                <a:lnTo>
                  <a:pt x="11402926" y="0"/>
                </a:lnTo>
                <a:lnTo>
                  <a:pt x="11402926" y="1711053"/>
                </a:lnTo>
                <a:lnTo>
                  <a:pt x="0" y="17110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3709968" y="3092801"/>
            <a:ext cx="10868064" cy="332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0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Norma Técnica Sobre </a:t>
            </a:r>
            <a:r>
              <a:rPr lang="en-US" sz="10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18" name="Freeform 18"/>
          <p:cNvSpPr/>
          <p:nvPr/>
        </p:nvSpPr>
        <p:spPr>
          <a:xfrm rot="6267004" flipV="1">
            <a:off x="10497715" y="4287972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1711054"/>
                </a:moveTo>
                <a:lnTo>
                  <a:pt x="11402926" y="1711054"/>
                </a:lnTo>
                <a:lnTo>
                  <a:pt x="11402926" y="0"/>
                </a:lnTo>
                <a:lnTo>
                  <a:pt x="0" y="0"/>
                </a:lnTo>
                <a:lnTo>
                  <a:pt x="0" y="1711054"/>
                </a:lnTo>
                <a:close/>
              </a:path>
            </a:pathLst>
          </a:custGeom>
          <a:blipFill>
            <a:blip r:embed="rId5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Freeform 5"/>
          <p:cNvSpPr/>
          <p:nvPr/>
        </p:nvSpPr>
        <p:spPr>
          <a:xfrm>
            <a:off x="1516417" y="1504701"/>
            <a:ext cx="6529274" cy="3533025"/>
          </a:xfrm>
          <a:custGeom>
            <a:avLst/>
            <a:gdLst/>
            <a:ahLst/>
            <a:cxnLst/>
            <a:rect l="l" t="t" r="r" b="b"/>
            <a:pathLst>
              <a:path w="6529274" h="3533025">
                <a:moveTo>
                  <a:pt x="0" y="0"/>
                </a:moveTo>
                <a:lnTo>
                  <a:pt x="6529274" y="0"/>
                </a:lnTo>
                <a:lnTo>
                  <a:pt x="6529274" y="3533025"/>
                </a:lnTo>
                <a:lnTo>
                  <a:pt x="0" y="3533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 descr="Uma imagem contendo pessoa, no interior, comida, cozinha  Descrição gerada automaticamente"/>
          <p:cNvSpPr/>
          <p:nvPr/>
        </p:nvSpPr>
        <p:spPr>
          <a:xfrm>
            <a:off x="1616072" y="748669"/>
            <a:ext cx="5903325" cy="3754941"/>
          </a:xfrm>
          <a:prstGeom prst="roundRect">
            <a:avLst/>
          </a:prstGeom>
          <a:blipFill>
            <a:blip r:embed="rId3"/>
            <a:stretch>
              <a:fillRect t="-2405" b="-2405"/>
            </a:stretch>
          </a:blipFill>
          <a:effectLst/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16417" y="6005306"/>
            <a:ext cx="6529274" cy="3533025"/>
          </a:xfrm>
          <a:custGeom>
            <a:avLst/>
            <a:gdLst/>
            <a:ahLst/>
            <a:cxnLst/>
            <a:rect l="l" t="t" r="r" b="b"/>
            <a:pathLst>
              <a:path w="6529274" h="3533025">
                <a:moveTo>
                  <a:pt x="0" y="0"/>
                </a:moveTo>
                <a:lnTo>
                  <a:pt x="6529274" y="0"/>
                </a:lnTo>
                <a:lnTo>
                  <a:pt x="6529274" y="3533025"/>
                </a:lnTo>
                <a:lnTo>
                  <a:pt x="0" y="3533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 descr="Homem com turbante na cabeça  Descrição gerada automaticamente com confiança média"/>
          <p:cNvSpPr/>
          <p:nvPr/>
        </p:nvSpPr>
        <p:spPr>
          <a:xfrm>
            <a:off x="1616072" y="5195897"/>
            <a:ext cx="5903325" cy="3754940"/>
          </a:xfrm>
          <a:prstGeom prst="roundRect">
            <a:avLst/>
          </a:prstGeom>
          <a:blipFill>
            <a:blip r:embed="rId4"/>
            <a:stretch>
              <a:fillRect l="-3006" r="-3006" b="-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9552288" y="1760577"/>
            <a:ext cx="7044914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Norma Técnica </a:t>
            </a:r>
          </a:p>
          <a:p>
            <a:pPr algn="just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Sobre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52288" y="1374890"/>
            <a:ext cx="7918132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52288" y="3586756"/>
            <a:ext cx="7286119" cy="85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Falando em padrão internacional, assim como a FISPQ, a FDS é baseada em norma técnica.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52288" y="6818818"/>
            <a:ext cx="6605717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 Europa, por exemplo, a European Chemicals Agency indica os requisitos para as SDS.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52288" y="4799479"/>
            <a:ext cx="7286119" cy="172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Internacionalmente, as informações vão sendo definidas por normas técnicas expedidas por entidades como a ISO ou agências governamentais. 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4572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flipH="1">
            <a:off x="7834673" y="948056"/>
            <a:ext cx="10453327" cy="9338944"/>
          </a:xfrm>
          <a:custGeom>
            <a:avLst/>
            <a:gdLst/>
            <a:ahLst/>
            <a:cxnLst/>
            <a:rect l="l" t="t" r="r" b="b"/>
            <a:pathLst>
              <a:path w="10453327" h="9338944">
                <a:moveTo>
                  <a:pt x="10453327" y="0"/>
                </a:moveTo>
                <a:lnTo>
                  <a:pt x="0" y="0"/>
                </a:lnTo>
                <a:lnTo>
                  <a:pt x="0" y="9338944"/>
                </a:lnTo>
                <a:lnTo>
                  <a:pt x="10453327" y="9338944"/>
                </a:lnTo>
                <a:lnTo>
                  <a:pt x="10453327" y="0"/>
                </a:lnTo>
                <a:close/>
              </a:path>
            </a:pathLst>
          </a:custGeom>
          <a:blipFill>
            <a:blip r:embed="rId3"/>
            <a:stretch>
              <a:fillRect l="-41939" b="-58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4428" y="1742913"/>
            <a:ext cx="7003733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Norma Técnica </a:t>
            </a:r>
          </a:p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Sobre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4427" y="134646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4427" y="3598926"/>
            <a:ext cx="6761683" cy="304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Brasil, a FDS é regulada pela norma técnica ABNT NBR 14725:2023 – Produtos químicos – Informações sobre segurança, saúde e meio ambiente – Aspectos gerais do Sistema Globalmente Harmonizado (GHS), classificação, FDS e rotulagem de produtos químicos.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Freeform 5"/>
          <p:cNvSpPr/>
          <p:nvPr/>
        </p:nvSpPr>
        <p:spPr>
          <a:xfrm>
            <a:off x="951546" y="2004539"/>
            <a:ext cx="8325051" cy="5005862"/>
          </a:xfrm>
          <a:custGeom>
            <a:avLst/>
            <a:gdLst/>
            <a:ahLst/>
            <a:cxnLst/>
            <a:rect l="l" t="t" r="r" b="b"/>
            <a:pathLst>
              <a:path w="10622677" h="5747987">
                <a:moveTo>
                  <a:pt x="0" y="0"/>
                </a:moveTo>
                <a:lnTo>
                  <a:pt x="10622677" y="0"/>
                </a:lnTo>
                <a:lnTo>
                  <a:pt x="10622677" y="5747987"/>
                </a:lnTo>
                <a:lnTo>
                  <a:pt x="0" y="57479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 descr="Uma imagem contendo pessoa, edifício, ao ar livre, homem  Descrição gerada automaticamente"/>
          <p:cNvSpPr/>
          <p:nvPr/>
        </p:nvSpPr>
        <p:spPr>
          <a:xfrm>
            <a:off x="1199397" y="1010648"/>
            <a:ext cx="7378508" cy="5232212"/>
          </a:xfrm>
          <a:prstGeom prst="roundRect">
            <a:avLst/>
          </a:prstGeom>
          <a:blipFill>
            <a:blip r:embed="rId3"/>
            <a:stretch>
              <a:fillRect l="-39299" t="1867" b="-80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9992077" y="6065925"/>
            <a:ext cx="7286119" cy="172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Além do nome extenso, o conteúdo da norma é igualmente extenso (mais de quinhentas páginas) e apresenta diversos aspectos sobre produtos químicos.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92077" y="4410075"/>
            <a:ext cx="7044914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Norma Técnica </a:t>
            </a:r>
          </a:p>
          <a:p>
            <a:pPr algn="just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Sobre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92077" y="4024388"/>
            <a:ext cx="7918132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92077" y="7983498"/>
            <a:ext cx="7286119" cy="128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 nome FDS surgiu na última versão normativa, cuja versão em vigor surgiu na segunda metade de 2023.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4572000" y="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198888" y="2320281"/>
            <a:ext cx="10642518" cy="7966719"/>
          </a:xfrm>
          <a:custGeom>
            <a:avLst/>
            <a:gdLst/>
            <a:ahLst/>
            <a:cxnLst/>
            <a:rect l="l" t="t" r="r" b="b"/>
            <a:pathLst>
              <a:path w="10642518" h="8397914">
                <a:moveTo>
                  <a:pt x="0" y="0"/>
                </a:moveTo>
                <a:lnTo>
                  <a:pt x="10642517" y="0"/>
                </a:lnTo>
                <a:lnTo>
                  <a:pt x="10642517" y="8397914"/>
                </a:lnTo>
                <a:lnTo>
                  <a:pt x="0" y="8397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4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191738"/>
            <a:ext cx="6761683" cy="2275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Os fabricantes de produtos químicos, responsáveis por elaborar a FDS, tem o prazo máximo de 2 anos para fazer a migração, mas muitos já estão se adiantando.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414387"/>
            <a:ext cx="7044914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Norma Técnica </a:t>
            </a:r>
          </a:p>
          <a:p>
            <a:pPr algn="just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Sobre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28700"/>
            <a:ext cx="7918132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91544" y="5467575"/>
            <a:ext cx="6592822" cy="3567411"/>
          </a:xfrm>
          <a:custGeom>
            <a:avLst/>
            <a:gdLst/>
            <a:ahLst/>
            <a:cxnLst/>
            <a:rect l="l" t="t" r="r" b="b"/>
            <a:pathLst>
              <a:path w="6592822" h="3567411">
                <a:moveTo>
                  <a:pt x="0" y="0"/>
                </a:moveTo>
                <a:lnTo>
                  <a:pt x="6592823" y="0"/>
                </a:lnTo>
                <a:lnTo>
                  <a:pt x="6592823" y="3567411"/>
                </a:lnTo>
                <a:lnTo>
                  <a:pt x="0" y="35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2248339"/>
            <a:ext cx="6592822" cy="3567411"/>
          </a:xfrm>
          <a:custGeom>
            <a:avLst/>
            <a:gdLst/>
            <a:ahLst/>
            <a:cxnLst/>
            <a:rect l="l" t="t" r="r" b="b"/>
            <a:pathLst>
              <a:path w="6592822" h="3567411">
                <a:moveTo>
                  <a:pt x="0" y="0"/>
                </a:moveTo>
                <a:lnTo>
                  <a:pt x="6592822" y="0"/>
                </a:lnTo>
                <a:lnTo>
                  <a:pt x="6592822" y="3567411"/>
                </a:lnTo>
                <a:lnTo>
                  <a:pt x="0" y="35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 descr="Uma imagem contendo edifício, pessoa, quarto de hospital, quarto  Descrição gerada automaticamente"/>
          <p:cNvSpPr/>
          <p:nvPr/>
        </p:nvSpPr>
        <p:spPr>
          <a:xfrm>
            <a:off x="1155523" y="1498403"/>
            <a:ext cx="5941220" cy="3779044"/>
          </a:xfrm>
          <a:prstGeom prst="roundRect">
            <a:avLst/>
          </a:prstGeom>
          <a:blipFill>
            <a:blip r:embed="rId3"/>
            <a:stretch>
              <a:fillRect t="-2470" b="-247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10800000">
            <a:off x="2304951" y="4210247"/>
            <a:ext cx="6437484" cy="3483357"/>
          </a:xfrm>
          <a:custGeom>
            <a:avLst/>
            <a:gdLst/>
            <a:ahLst/>
            <a:cxnLst/>
            <a:rect l="l" t="t" r="r" b="b"/>
            <a:pathLst>
              <a:path w="6437484" h="3483357">
                <a:moveTo>
                  <a:pt x="0" y="0"/>
                </a:moveTo>
                <a:lnTo>
                  <a:pt x="6437484" y="0"/>
                </a:lnTo>
                <a:lnTo>
                  <a:pt x="6437484" y="3483357"/>
                </a:lnTo>
                <a:lnTo>
                  <a:pt x="0" y="3483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 descr="Uma imagem contendo pessoa, edifício, ao ar livre, homem  Descrição gerada automaticamente"/>
          <p:cNvSpPr/>
          <p:nvPr/>
        </p:nvSpPr>
        <p:spPr>
          <a:xfrm>
            <a:off x="2801216" y="4691564"/>
            <a:ext cx="5941220" cy="3779043"/>
          </a:xfrm>
          <a:prstGeom prst="roundRect">
            <a:avLst/>
          </a:prstGeom>
          <a:blipFill>
            <a:blip r:embed="rId4"/>
            <a:stretch>
              <a:fillRect l="-6539" r="-654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450682" y="4789070"/>
            <a:ext cx="6131026" cy="128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 empresas que compram os produtos precisam manter a ficha disponível para os trabalhadores.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50682" y="2891287"/>
            <a:ext cx="5208912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Norma Técnica </a:t>
            </a:r>
          </a:p>
          <a:p>
            <a:pPr algn="just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Sobre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50682" y="2505600"/>
            <a:ext cx="5854558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50682" y="6395514"/>
            <a:ext cx="633122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Portanto, a ficha é uma documentação de segurança do trabalho obrigatória.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0512000" y="0"/>
            <a:ext cx="7775999" cy="10287000"/>
          </a:xfrm>
          <a:custGeom>
            <a:avLst/>
            <a:gdLst/>
            <a:ahLst/>
            <a:cxnLst/>
            <a:rect l="l" t="t" r="r" b="b"/>
            <a:pathLst>
              <a:path w="9420835" h="10287000">
                <a:moveTo>
                  <a:pt x="0" y="0"/>
                </a:moveTo>
                <a:lnTo>
                  <a:pt x="9420836" y="0"/>
                </a:lnTo>
                <a:lnTo>
                  <a:pt x="94208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11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134427" y="1677153"/>
            <a:ext cx="7918132" cy="804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Introdução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4427" y="1280704"/>
            <a:ext cx="7918132" cy="37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429" y="3003531"/>
            <a:ext cx="6338102" cy="183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Ficha com Dados de Segurança ou FDS é um documento que apresenta dados sobre substâncias químicas ou misturas.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96196" y="5706450"/>
            <a:ext cx="2160000" cy="810000"/>
            <a:chOff x="0" y="0"/>
            <a:chExt cx="2880000" cy="108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79979" cy="1080008"/>
            </a:xfrm>
            <a:custGeom>
              <a:avLst/>
              <a:gdLst/>
              <a:ahLst/>
              <a:cxnLst/>
              <a:rect l="l" t="t" r="r" b="b"/>
              <a:pathLst>
                <a:path w="2879979" h="1080008">
                  <a:moveTo>
                    <a:pt x="0" y="0"/>
                  </a:moveTo>
                  <a:lnTo>
                    <a:pt x="2879979" y="0"/>
                  </a:lnTo>
                  <a:lnTo>
                    <a:pt x="2879979" y="1080008"/>
                  </a:lnTo>
                  <a:lnTo>
                    <a:pt x="0" y="1080008"/>
                  </a:lnTo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87636" y="5916813"/>
            <a:ext cx="1977120" cy="37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14" name="Freeform 14"/>
          <p:cNvSpPr/>
          <p:nvPr/>
        </p:nvSpPr>
        <p:spPr>
          <a:xfrm>
            <a:off x="5791666" y="1028700"/>
            <a:ext cx="10089989" cy="10523124"/>
          </a:xfrm>
          <a:custGeom>
            <a:avLst/>
            <a:gdLst/>
            <a:ahLst/>
            <a:cxnLst/>
            <a:rect l="l" t="t" r="r" b="b"/>
            <a:pathLst>
              <a:path w="10089989" h="10523124">
                <a:moveTo>
                  <a:pt x="0" y="0"/>
                </a:moveTo>
                <a:lnTo>
                  <a:pt x="10089989" y="0"/>
                </a:lnTo>
                <a:lnTo>
                  <a:pt x="10089989" y="10523124"/>
                </a:lnTo>
                <a:lnTo>
                  <a:pt x="0" y="10523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99" r="-1868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428752" y="0"/>
            <a:ext cx="15430497" cy="10286998"/>
          </a:xfrm>
          <a:custGeom>
            <a:avLst/>
            <a:gdLst/>
            <a:ahLst/>
            <a:cxnLst/>
            <a:rect l="l" t="t" r="r" b="b"/>
            <a:pathLst>
              <a:path w="15430497" h="10286998">
                <a:moveTo>
                  <a:pt x="0" y="0"/>
                </a:moveTo>
                <a:lnTo>
                  <a:pt x="15430496" y="0"/>
                </a:lnTo>
                <a:lnTo>
                  <a:pt x="15430496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749456" y="2513399"/>
            <a:ext cx="8789090" cy="496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0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 Seções </a:t>
            </a:r>
            <a:r>
              <a:rPr lang="en-US" sz="10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Obrigatórias</a:t>
            </a:r>
            <a:r>
              <a:rPr lang="en-US" sz="10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de Uma </a:t>
            </a:r>
            <a:r>
              <a:rPr lang="en-US" sz="10800" b="1" i="1">
                <a:solidFill>
                  <a:srgbClr val="FFFFFF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FDS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49456" y="7716303"/>
            <a:ext cx="8353611" cy="363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452" spc="61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FDS (ex-FISPQ) Valendo Em 2025</a:t>
            </a:r>
          </a:p>
        </p:txBody>
      </p:sp>
      <p:sp>
        <p:nvSpPr>
          <p:cNvPr id="12" name="Freeform 12"/>
          <p:cNvSpPr/>
          <p:nvPr/>
        </p:nvSpPr>
        <p:spPr>
          <a:xfrm>
            <a:off x="8248749" y="1215092"/>
            <a:ext cx="1790502" cy="744105"/>
          </a:xfrm>
          <a:custGeom>
            <a:avLst/>
            <a:gdLst/>
            <a:ahLst/>
            <a:cxnLst/>
            <a:rect l="l" t="t" r="r" b="b"/>
            <a:pathLst>
              <a:path w="1790502" h="744105">
                <a:moveTo>
                  <a:pt x="0" y="0"/>
                </a:moveTo>
                <a:lnTo>
                  <a:pt x="1790502" y="0"/>
                </a:lnTo>
                <a:lnTo>
                  <a:pt x="1790502" y="744105"/>
                </a:lnTo>
                <a:lnTo>
                  <a:pt x="0" y="744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14001957" y="0"/>
            <a:ext cx="4286043" cy="10287000"/>
            <a:chOff x="0" y="0"/>
            <a:chExt cx="5714724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14746" cy="13716000"/>
            </a:xfrm>
            <a:custGeom>
              <a:avLst/>
              <a:gdLst/>
              <a:ahLst/>
              <a:cxnLst/>
              <a:rect l="l" t="t" r="r" b="b"/>
              <a:pathLst>
                <a:path w="5714746" h="13716000">
                  <a:moveTo>
                    <a:pt x="3563747" y="0"/>
                  </a:moveTo>
                  <a:lnTo>
                    <a:pt x="5714746" y="0"/>
                  </a:lnTo>
                  <a:lnTo>
                    <a:pt x="571474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0"/>
            <a:ext cx="4285881" cy="10287000"/>
            <a:chOff x="0" y="0"/>
            <a:chExt cx="5714508" cy="1371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14492" cy="13716000"/>
            </a:xfrm>
            <a:custGeom>
              <a:avLst/>
              <a:gdLst/>
              <a:ahLst/>
              <a:cxnLst/>
              <a:rect l="l" t="t" r="r" b="b"/>
              <a:pathLst>
                <a:path w="5714492" h="13716000">
                  <a:moveTo>
                    <a:pt x="0" y="0"/>
                  </a:moveTo>
                  <a:lnTo>
                    <a:pt x="2150872" y="0"/>
                  </a:lnTo>
                  <a:lnTo>
                    <a:pt x="5714492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 rot="4550448">
            <a:off x="-3505527" y="4697186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0"/>
                </a:moveTo>
                <a:lnTo>
                  <a:pt x="11402926" y="0"/>
                </a:lnTo>
                <a:lnTo>
                  <a:pt x="11402926" y="1711053"/>
                </a:lnTo>
                <a:lnTo>
                  <a:pt x="0" y="17110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 rot="6267004" flipV="1">
            <a:off x="10497715" y="4287972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1711054"/>
                </a:moveTo>
                <a:lnTo>
                  <a:pt x="11402926" y="1711054"/>
                </a:lnTo>
                <a:lnTo>
                  <a:pt x="11402926" y="0"/>
                </a:lnTo>
                <a:lnTo>
                  <a:pt x="0" y="0"/>
                </a:lnTo>
                <a:lnTo>
                  <a:pt x="0" y="1711054"/>
                </a:lnTo>
                <a:close/>
              </a:path>
            </a:pathLst>
          </a:custGeom>
          <a:blipFill>
            <a:blip r:embed="rId5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Freeform 7"/>
          <p:cNvSpPr/>
          <p:nvPr/>
        </p:nvSpPr>
        <p:spPr>
          <a:xfrm rot="5400000" flipH="1">
            <a:off x="4119865" y="4287972"/>
            <a:ext cx="10287001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11402926" y="0"/>
                </a:moveTo>
                <a:lnTo>
                  <a:pt x="0" y="0"/>
                </a:lnTo>
                <a:lnTo>
                  <a:pt x="0" y="1711054"/>
                </a:lnTo>
                <a:lnTo>
                  <a:pt x="11402926" y="1711054"/>
                </a:lnTo>
                <a:lnTo>
                  <a:pt x="11402926" y="0"/>
                </a:lnTo>
                <a:close/>
              </a:path>
            </a:pathLst>
          </a:custGeom>
          <a:blipFill>
            <a:blip r:embed="rId2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 descr="Garrafa com líquido vermelho  Descrição gerada automaticamente com confiança baixa"/>
          <p:cNvSpPr/>
          <p:nvPr/>
        </p:nvSpPr>
        <p:spPr>
          <a:xfrm>
            <a:off x="10118893" y="1"/>
            <a:ext cx="8261506" cy="10287000"/>
          </a:xfrm>
          <a:custGeom>
            <a:avLst/>
            <a:gdLst/>
            <a:ahLst/>
            <a:cxnLst/>
            <a:rect l="l" t="t" r="r" b="b"/>
            <a:pathLst>
              <a:path w="8261506" h="10410199">
                <a:moveTo>
                  <a:pt x="0" y="0"/>
                </a:moveTo>
                <a:lnTo>
                  <a:pt x="8261506" y="0"/>
                </a:lnTo>
                <a:lnTo>
                  <a:pt x="8261506" y="10410199"/>
                </a:lnTo>
                <a:lnTo>
                  <a:pt x="0" y="10410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1" r="-6466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134427" y="1742913"/>
            <a:ext cx="6502905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 Seções Obrigatórias de Uma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427" y="134646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429" y="3403663"/>
            <a:ext cx="6502903" cy="172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Existem dezesseis seções obrigatórias que precisam estar numa FDS e que devem ser apresentadas na ordem exata em que são indicadas na ABNT NBR 14725:2023.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4429" y="5397437"/>
            <a:ext cx="6502903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 subseções indicadas, por sua vez, podem ser apresentadas conforme quem elaborar a FDS considerar melhor, dentro de cada seção.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Freeform 5"/>
          <p:cNvSpPr/>
          <p:nvPr/>
        </p:nvSpPr>
        <p:spPr>
          <a:xfrm>
            <a:off x="11062743" y="6759732"/>
            <a:ext cx="8425408" cy="2434275"/>
          </a:xfrm>
          <a:prstGeom prst="roundRect">
            <a:avLst/>
          </a:prstGeom>
          <a:blipFill>
            <a:blip r:embed="rId2"/>
            <a:stretch>
              <a:fillRect t="-65298" b="-653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1062743" y="1092994"/>
            <a:ext cx="8425408" cy="2434275"/>
          </a:xfrm>
          <a:prstGeom prst="roundRect">
            <a:avLst/>
          </a:prstGeom>
          <a:blipFill>
            <a:blip r:embed="rId3"/>
            <a:stretch>
              <a:fillRect t="-53768" r="-1" b="-5376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1062743" y="3918066"/>
            <a:ext cx="8425408" cy="2434275"/>
          </a:xfrm>
          <a:prstGeom prst="roundRect">
            <a:avLst/>
          </a:prstGeom>
          <a:blipFill>
            <a:blip r:embed="rId4"/>
            <a:stretch>
              <a:fillRect t="-53768" r="-1" b="-5376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028700" y="1024331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721559" y="7327074"/>
            <a:ext cx="3353796" cy="1080000"/>
            <a:chOff x="0" y="0"/>
            <a:chExt cx="4471728" cy="144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168437" y="7470453"/>
            <a:ext cx="5081749" cy="745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Composição e informações sobre os ingredientes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3050" y="7455163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03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721559" y="5856549"/>
            <a:ext cx="3353796" cy="1080000"/>
            <a:chOff x="0" y="0"/>
            <a:chExt cx="4471728" cy="144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168437" y="6190428"/>
            <a:ext cx="5081749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Identificação de perigos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3050" y="5984637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02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721559" y="4382866"/>
            <a:ext cx="3353796" cy="1080000"/>
            <a:chOff x="0" y="0"/>
            <a:chExt cx="4471728" cy="144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168437" y="4730141"/>
            <a:ext cx="5081749" cy="41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Identificação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3050" y="4510954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01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062742" y="4603500"/>
            <a:ext cx="1080000" cy="1080000"/>
            <a:chOff x="0" y="0"/>
            <a:chExt cx="1440000" cy="144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40053" cy="1440053"/>
            </a:xfrm>
            <a:custGeom>
              <a:avLst/>
              <a:gdLst/>
              <a:ahLst/>
              <a:cxnLst/>
              <a:rect l="l" t="t" r="r" b="b"/>
              <a:pathLst>
                <a:path w="1440053" h="1440053">
                  <a:moveTo>
                    <a:pt x="0" y="0"/>
                  </a:moveTo>
                  <a:lnTo>
                    <a:pt x="1440053" y="0"/>
                  </a:lnTo>
                  <a:lnTo>
                    <a:pt x="1440053" y="1440053"/>
                  </a:lnTo>
                  <a:lnTo>
                    <a:pt x="0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1332742" y="4873500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4" name="Group 24"/>
          <p:cNvGrpSpPr/>
          <p:nvPr/>
        </p:nvGrpSpPr>
        <p:grpSpPr>
          <a:xfrm>
            <a:off x="11062742" y="7436870"/>
            <a:ext cx="1080000" cy="1080000"/>
            <a:chOff x="0" y="0"/>
            <a:chExt cx="1440000" cy="144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40053" cy="1440053"/>
            </a:xfrm>
            <a:custGeom>
              <a:avLst/>
              <a:gdLst/>
              <a:ahLst/>
              <a:cxnLst/>
              <a:rect l="l" t="t" r="r" b="b"/>
              <a:pathLst>
                <a:path w="1440053" h="1440053">
                  <a:moveTo>
                    <a:pt x="0" y="0"/>
                  </a:moveTo>
                  <a:lnTo>
                    <a:pt x="1440053" y="0"/>
                  </a:lnTo>
                  <a:lnTo>
                    <a:pt x="1440053" y="1440053"/>
                  </a:lnTo>
                  <a:lnTo>
                    <a:pt x="0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1332742" y="7706870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7" name="Group 27"/>
          <p:cNvGrpSpPr/>
          <p:nvPr/>
        </p:nvGrpSpPr>
        <p:grpSpPr>
          <a:xfrm>
            <a:off x="11062742" y="1770132"/>
            <a:ext cx="1080000" cy="1080000"/>
            <a:chOff x="0" y="0"/>
            <a:chExt cx="1440000" cy="144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40053" cy="1440053"/>
            </a:xfrm>
            <a:custGeom>
              <a:avLst/>
              <a:gdLst/>
              <a:ahLst/>
              <a:cxnLst/>
              <a:rect l="l" t="t" r="r" b="b"/>
              <a:pathLst>
                <a:path w="1440053" h="1440053">
                  <a:moveTo>
                    <a:pt x="0" y="0"/>
                  </a:moveTo>
                  <a:lnTo>
                    <a:pt x="1440053" y="0"/>
                  </a:lnTo>
                  <a:lnTo>
                    <a:pt x="1440053" y="1440053"/>
                  </a:lnTo>
                  <a:lnTo>
                    <a:pt x="0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1332742" y="2040132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TextBox 30"/>
          <p:cNvSpPr txBox="1"/>
          <p:nvPr/>
        </p:nvSpPr>
        <p:spPr>
          <a:xfrm>
            <a:off x="1028700" y="3092867"/>
            <a:ext cx="6761683" cy="50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 seções obrigatórias são: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1420780"/>
            <a:ext cx="6502905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 Seções Obrigatórias de Uma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11104" y="1742913"/>
            <a:ext cx="7225042" cy="154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 seções obrigatórias de uma FDS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18014" y="134646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409053" y="7121413"/>
            <a:ext cx="3353796" cy="1080000"/>
            <a:chOff x="0" y="0"/>
            <a:chExt cx="4471728" cy="144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564191" y="7270893"/>
            <a:ext cx="5281414" cy="745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Medidas de controle para derramamento ou vazamento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44946" y="7314236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06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409053" y="5663732"/>
            <a:ext cx="3353796" cy="1080000"/>
            <a:chOff x="0" y="0"/>
            <a:chExt cx="4471728" cy="144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511104" y="5813211"/>
            <a:ext cx="5281414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Medidas de combate a incêndio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44946" y="5853389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05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5409053" y="4206050"/>
            <a:ext cx="3353796" cy="1080000"/>
            <a:chOff x="0" y="0"/>
            <a:chExt cx="4471728" cy="144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511106" y="4355529"/>
            <a:ext cx="5281414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Medidas de primeiros socorros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44946" y="4311278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04</a:t>
            </a:r>
          </a:p>
        </p:txBody>
      </p:sp>
      <p:sp>
        <p:nvSpPr>
          <p:cNvPr id="19" name="Freeform 19"/>
          <p:cNvSpPr/>
          <p:nvPr/>
        </p:nvSpPr>
        <p:spPr>
          <a:xfrm>
            <a:off x="-972315" y="2750355"/>
            <a:ext cx="8425408" cy="2434275"/>
          </a:xfrm>
          <a:prstGeom prst="roundRect">
            <a:avLst/>
          </a:prstGeom>
          <a:blipFill>
            <a:blip r:embed="rId2"/>
            <a:stretch>
              <a:fillRect t="-41018" b="-410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-972315" y="5575426"/>
            <a:ext cx="8425408" cy="2434275"/>
          </a:xfrm>
          <a:prstGeom prst="roundRect">
            <a:avLst/>
          </a:prstGeom>
          <a:blipFill>
            <a:blip r:embed="rId3"/>
            <a:stretch>
              <a:fillRect t="-65372" b="-65372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>
            <a:off x="6373094" y="6311414"/>
            <a:ext cx="1080000" cy="1080000"/>
            <a:chOff x="0" y="0"/>
            <a:chExt cx="1440000" cy="144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40053" cy="1440053"/>
            </a:xfrm>
            <a:custGeom>
              <a:avLst/>
              <a:gdLst/>
              <a:ahLst/>
              <a:cxnLst/>
              <a:rect l="l" t="t" r="r" b="b"/>
              <a:pathLst>
                <a:path w="1440053" h="1440053">
                  <a:moveTo>
                    <a:pt x="0" y="0"/>
                  </a:moveTo>
                  <a:lnTo>
                    <a:pt x="1440053" y="0"/>
                  </a:lnTo>
                  <a:lnTo>
                    <a:pt x="1440053" y="1440053"/>
                  </a:lnTo>
                  <a:lnTo>
                    <a:pt x="0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3" name="Freeform 23"/>
          <p:cNvSpPr/>
          <p:nvPr/>
        </p:nvSpPr>
        <p:spPr>
          <a:xfrm>
            <a:off x="6643093" y="6581413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4" name="Group 24"/>
          <p:cNvGrpSpPr/>
          <p:nvPr/>
        </p:nvGrpSpPr>
        <p:grpSpPr>
          <a:xfrm>
            <a:off x="6373094" y="3478045"/>
            <a:ext cx="1080000" cy="1080000"/>
            <a:chOff x="0" y="0"/>
            <a:chExt cx="1440000" cy="144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40053" cy="1440053"/>
            </a:xfrm>
            <a:custGeom>
              <a:avLst/>
              <a:gdLst/>
              <a:ahLst/>
              <a:cxnLst/>
              <a:rect l="l" t="t" r="r" b="b"/>
              <a:pathLst>
                <a:path w="1440053" h="1440053">
                  <a:moveTo>
                    <a:pt x="0" y="0"/>
                  </a:moveTo>
                  <a:lnTo>
                    <a:pt x="1440053" y="0"/>
                  </a:lnTo>
                  <a:lnTo>
                    <a:pt x="1440053" y="1440053"/>
                  </a:lnTo>
                  <a:lnTo>
                    <a:pt x="0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6" name="Freeform 26"/>
          <p:cNvSpPr/>
          <p:nvPr/>
        </p:nvSpPr>
        <p:spPr>
          <a:xfrm>
            <a:off x="6643093" y="3748045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1"/>
                </a:lnTo>
                <a:lnTo>
                  <a:pt x="0" y="540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Freeform 5"/>
          <p:cNvSpPr/>
          <p:nvPr/>
        </p:nvSpPr>
        <p:spPr>
          <a:xfrm>
            <a:off x="11062743" y="4206049"/>
            <a:ext cx="8425408" cy="2434275"/>
          </a:xfrm>
          <a:prstGeom prst="roundRect">
            <a:avLst/>
          </a:prstGeom>
          <a:blipFill>
            <a:blip r:embed="rId2"/>
            <a:stretch>
              <a:fillRect t="-17346" b="-903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134427" y="134646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22238" y="7530753"/>
            <a:ext cx="5081749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Propriedades físicas e químicas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22238" y="5823111"/>
            <a:ext cx="5081749" cy="745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Controle de exposição e proteção individual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22238" y="4496192"/>
            <a:ext cx="5081749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Manuseio e armazenamento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062742" y="4883187"/>
            <a:ext cx="1080000" cy="1080000"/>
            <a:chOff x="0" y="0"/>
            <a:chExt cx="1440000" cy="144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40053" cy="1440053"/>
            </a:xfrm>
            <a:custGeom>
              <a:avLst/>
              <a:gdLst/>
              <a:ahLst/>
              <a:cxnLst/>
              <a:rect l="l" t="t" r="r" b="b"/>
              <a:pathLst>
                <a:path w="1440053" h="1440053">
                  <a:moveTo>
                    <a:pt x="0" y="0"/>
                  </a:moveTo>
                  <a:lnTo>
                    <a:pt x="1440053" y="0"/>
                  </a:lnTo>
                  <a:lnTo>
                    <a:pt x="1440053" y="1440053"/>
                  </a:lnTo>
                  <a:lnTo>
                    <a:pt x="0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332742" y="5153187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-767758" y="7150257"/>
            <a:ext cx="3353796" cy="1080000"/>
            <a:chOff x="0" y="0"/>
            <a:chExt cx="4471728" cy="144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36850" y="7278346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09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767758" y="5679732"/>
            <a:ext cx="3353796" cy="1080000"/>
            <a:chOff x="0" y="0"/>
            <a:chExt cx="4471728" cy="144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36850" y="5807820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08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-767758" y="4206050"/>
            <a:ext cx="3353796" cy="1080000"/>
            <a:chOff x="0" y="0"/>
            <a:chExt cx="4471728" cy="144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36850" y="4334138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34428" y="3415001"/>
            <a:ext cx="6761683" cy="50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 seções obrigatórias são: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4427" y="1742913"/>
            <a:ext cx="6502905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 Seções Obrigatórias de Uma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11104" y="1742913"/>
            <a:ext cx="7225042" cy="154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 seções obrigatórias de uma FDS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18014" y="134646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63856" y="7455292"/>
            <a:ext cx="5081750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Informações ecológicas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63856" y="6028268"/>
            <a:ext cx="5081749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Informações toxicológicas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63856" y="4381433"/>
            <a:ext cx="5081750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Estabilidade e reatividade</a:t>
            </a:r>
          </a:p>
        </p:txBody>
      </p:sp>
      <p:sp>
        <p:nvSpPr>
          <p:cNvPr id="12" name="Freeform 12"/>
          <p:cNvSpPr/>
          <p:nvPr/>
        </p:nvSpPr>
        <p:spPr>
          <a:xfrm>
            <a:off x="-972315" y="2750355"/>
            <a:ext cx="8425408" cy="2434275"/>
          </a:xfrm>
          <a:custGeom>
            <a:avLst/>
            <a:gdLst/>
            <a:ahLst/>
            <a:cxnLst/>
            <a:rect l="l" t="t" r="r" b="b"/>
            <a:pathLst>
              <a:path w="8425408" h="2434275">
                <a:moveTo>
                  <a:pt x="0" y="0"/>
                </a:moveTo>
                <a:lnTo>
                  <a:pt x="8425409" y="0"/>
                </a:lnTo>
                <a:lnTo>
                  <a:pt x="8425409" y="2434275"/>
                </a:lnTo>
                <a:lnTo>
                  <a:pt x="0" y="2434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856" b="-408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-972315" y="5575426"/>
            <a:ext cx="8425408" cy="2434275"/>
          </a:xfrm>
          <a:custGeom>
            <a:avLst/>
            <a:gdLst/>
            <a:ahLst/>
            <a:cxnLst/>
            <a:rect l="l" t="t" r="r" b="b"/>
            <a:pathLst>
              <a:path w="8425408" h="2434275">
                <a:moveTo>
                  <a:pt x="0" y="0"/>
                </a:moveTo>
                <a:lnTo>
                  <a:pt x="8425409" y="0"/>
                </a:lnTo>
                <a:lnTo>
                  <a:pt x="8425409" y="2434276"/>
                </a:lnTo>
                <a:lnTo>
                  <a:pt x="0" y="2434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5516" b="-6551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>
            <a:off x="6373094" y="6311414"/>
            <a:ext cx="1080000" cy="1080000"/>
            <a:chOff x="0" y="0"/>
            <a:chExt cx="1440000" cy="144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40053" cy="1440053"/>
            </a:xfrm>
            <a:custGeom>
              <a:avLst/>
              <a:gdLst/>
              <a:ahLst/>
              <a:cxnLst/>
              <a:rect l="l" t="t" r="r" b="b"/>
              <a:pathLst>
                <a:path w="1440053" h="1440053">
                  <a:moveTo>
                    <a:pt x="0" y="0"/>
                  </a:moveTo>
                  <a:lnTo>
                    <a:pt x="1440053" y="0"/>
                  </a:lnTo>
                  <a:lnTo>
                    <a:pt x="1440053" y="1440053"/>
                  </a:lnTo>
                  <a:lnTo>
                    <a:pt x="0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Freeform 16"/>
          <p:cNvSpPr/>
          <p:nvPr/>
        </p:nvSpPr>
        <p:spPr>
          <a:xfrm>
            <a:off x="6643093" y="6581413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>
            <a:off x="6373094" y="3478045"/>
            <a:ext cx="1080000" cy="1080000"/>
            <a:chOff x="0" y="0"/>
            <a:chExt cx="1440000" cy="144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40053" cy="1440053"/>
            </a:xfrm>
            <a:custGeom>
              <a:avLst/>
              <a:gdLst/>
              <a:ahLst/>
              <a:cxnLst/>
              <a:rect l="l" t="t" r="r" b="b"/>
              <a:pathLst>
                <a:path w="1440053" h="1440053">
                  <a:moveTo>
                    <a:pt x="0" y="0"/>
                  </a:moveTo>
                  <a:lnTo>
                    <a:pt x="1440053" y="0"/>
                  </a:lnTo>
                  <a:lnTo>
                    <a:pt x="1440053" y="1440053"/>
                  </a:lnTo>
                  <a:lnTo>
                    <a:pt x="0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9"/>
          <p:cNvSpPr/>
          <p:nvPr/>
        </p:nvSpPr>
        <p:spPr>
          <a:xfrm>
            <a:off x="6643093" y="3748045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1"/>
                </a:lnTo>
                <a:lnTo>
                  <a:pt x="0" y="540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>
            <a:off x="15409053" y="7121413"/>
            <a:ext cx="3353796" cy="1080000"/>
            <a:chOff x="0" y="0"/>
            <a:chExt cx="4471728" cy="144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744946" y="7314236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409053" y="5663732"/>
            <a:ext cx="3353796" cy="1080000"/>
            <a:chOff x="0" y="0"/>
            <a:chExt cx="4471728" cy="144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744946" y="5853389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409053" y="4206050"/>
            <a:ext cx="3353796" cy="1080000"/>
            <a:chOff x="0" y="0"/>
            <a:chExt cx="4471728" cy="144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4744946" y="4311278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23190" y="7465077"/>
            <a:ext cx="5358946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Informações sobre regulamentações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23190" y="5969875"/>
            <a:ext cx="5081749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Informações sobre transporte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23190" y="4496192"/>
            <a:ext cx="5479845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Considerações sobre a destinação final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327255" y="2610346"/>
            <a:ext cx="3353796" cy="1080000"/>
            <a:chOff x="0" y="0"/>
            <a:chExt cx="4471728" cy="144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293477" y="2959906"/>
            <a:ext cx="5479845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Outras informações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68100" y="2738435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16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820696" y="6160029"/>
            <a:ext cx="8425408" cy="2434275"/>
          </a:xfrm>
          <a:prstGeom prst="roundRect">
            <a:avLst/>
          </a:prstGeom>
          <a:blipFill>
            <a:blip r:embed="rId2"/>
            <a:stretch>
              <a:fillRect t="-53768" r="-1" b="-5376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10820694" y="6837166"/>
            <a:ext cx="1080000" cy="1080000"/>
            <a:chOff x="0" y="0"/>
            <a:chExt cx="1440000" cy="144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40053" cy="1440053"/>
            </a:xfrm>
            <a:custGeom>
              <a:avLst/>
              <a:gdLst/>
              <a:ahLst/>
              <a:cxnLst/>
              <a:rect l="l" t="t" r="r" b="b"/>
              <a:pathLst>
                <a:path w="1440053" h="1440053">
                  <a:moveTo>
                    <a:pt x="0" y="0"/>
                  </a:moveTo>
                  <a:lnTo>
                    <a:pt x="1440053" y="0"/>
                  </a:lnTo>
                  <a:lnTo>
                    <a:pt x="1440053" y="1440053"/>
                  </a:lnTo>
                  <a:lnTo>
                    <a:pt x="0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090694" y="7107167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1243256" y="2740959"/>
            <a:ext cx="6761683" cy="50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 seções obrigatórias são: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3256" y="1068872"/>
            <a:ext cx="6502905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 Seções Obrigatórias de Uma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767758" y="7150257"/>
            <a:ext cx="3353796" cy="1080000"/>
            <a:chOff x="0" y="0"/>
            <a:chExt cx="4471728" cy="144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36850" y="7278346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15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767758" y="5679732"/>
            <a:ext cx="3353796" cy="1080000"/>
            <a:chOff x="0" y="0"/>
            <a:chExt cx="4471728" cy="144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36850" y="5807820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14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-767758" y="4206050"/>
            <a:ext cx="3353796" cy="1080000"/>
            <a:chOff x="0" y="0"/>
            <a:chExt cx="4471728" cy="144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471670" cy="1440053"/>
            </a:xfrm>
            <a:custGeom>
              <a:avLst/>
              <a:gdLst/>
              <a:ahLst/>
              <a:cxnLst/>
              <a:rect l="l" t="t" r="r" b="b"/>
              <a:pathLst>
                <a:path w="4471670" h="1440053">
                  <a:moveTo>
                    <a:pt x="0" y="1440053"/>
                  </a:moveTo>
                  <a:lnTo>
                    <a:pt x="557022" y="0"/>
                  </a:lnTo>
                  <a:lnTo>
                    <a:pt x="4471670" y="0"/>
                  </a:lnTo>
                  <a:lnTo>
                    <a:pt x="391464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36850" y="4334138"/>
            <a:ext cx="199120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15446" y="8394669"/>
            <a:ext cx="2160000" cy="810000"/>
            <a:chOff x="0" y="0"/>
            <a:chExt cx="2880000" cy="108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79979" cy="1080008"/>
            </a:xfrm>
            <a:custGeom>
              <a:avLst/>
              <a:gdLst/>
              <a:ahLst/>
              <a:cxnLst/>
              <a:rect l="l" t="t" r="r" b="b"/>
              <a:pathLst>
                <a:path w="2879979" h="1080008">
                  <a:moveTo>
                    <a:pt x="0" y="0"/>
                  </a:moveTo>
                  <a:lnTo>
                    <a:pt x="2879979" y="0"/>
                  </a:lnTo>
                  <a:lnTo>
                    <a:pt x="2879979" y="1080008"/>
                  </a:lnTo>
                  <a:lnTo>
                    <a:pt x="0" y="1080008"/>
                  </a:lnTo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-147195" y="365083"/>
            <a:ext cx="10262641" cy="6824656"/>
          </a:xfrm>
          <a:custGeom>
            <a:avLst/>
            <a:gdLst/>
            <a:ahLst/>
            <a:cxnLst/>
            <a:rect l="l" t="t" r="r" b="b"/>
            <a:pathLst>
              <a:path w="10262641" h="6824656">
                <a:moveTo>
                  <a:pt x="0" y="0"/>
                </a:moveTo>
                <a:lnTo>
                  <a:pt x="10262641" y="0"/>
                </a:lnTo>
                <a:lnTo>
                  <a:pt x="10262641" y="6824657"/>
                </a:lnTo>
                <a:lnTo>
                  <a:pt x="0" y="6824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3922" y="6684190"/>
            <a:ext cx="7919148" cy="404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39"/>
              </a:lnSpc>
            </a:pPr>
            <a:r>
              <a:rPr lang="en-US" sz="2595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06886" y="8605032"/>
            <a:ext cx="1977120" cy="37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06886" y="1789901"/>
            <a:ext cx="7560174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06886" y="3777411"/>
            <a:ext cx="6761683" cy="2165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Quanto às medidas de combate a incêndio, uma boa indicação e que aparece nas FDS é a representação de quais tipos de extintores de incêndio podem ou não ser usados para aquela substância.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06886" y="6237985"/>
            <a:ext cx="6761683" cy="128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Isso costuma aparecer nos extintores, mas não é especificado para cada tipo de substância, mas para grupos gerais.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06886" y="2094909"/>
            <a:ext cx="6502905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 Seções Obrigatórias de Uma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7989080" y="1230069"/>
            <a:ext cx="15856322" cy="8964936"/>
          </a:xfrm>
          <a:custGeom>
            <a:avLst/>
            <a:gdLst/>
            <a:ahLst/>
            <a:cxnLst/>
            <a:rect l="l" t="t" r="r" b="b"/>
            <a:pathLst>
              <a:path w="15856322" h="8964936">
                <a:moveTo>
                  <a:pt x="15856322" y="0"/>
                </a:moveTo>
                <a:lnTo>
                  <a:pt x="0" y="0"/>
                </a:lnTo>
                <a:lnTo>
                  <a:pt x="0" y="8964936"/>
                </a:lnTo>
                <a:lnTo>
                  <a:pt x="15856322" y="8964936"/>
                </a:lnTo>
                <a:lnTo>
                  <a:pt x="15856322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l="-1230" r="-1230" b="-193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 descr="Garrafa de plástico  Descrição gerada automaticamente com confiança média"/>
          <p:cNvSpPr/>
          <p:nvPr/>
        </p:nvSpPr>
        <p:spPr>
          <a:xfrm>
            <a:off x="9144000" y="1092993"/>
            <a:ext cx="12370282" cy="8101014"/>
          </a:xfrm>
          <a:prstGeom prst="roundRect">
            <a:avLst/>
          </a:prstGeom>
          <a:blipFill>
            <a:blip r:embed="rId3"/>
            <a:stretch>
              <a:fillRect t="-2382" r="-2" b="-238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134427" y="134646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429" y="3448460"/>
            <a:ext cx="7165095" cy="128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Os Equipamentos de Proteção Individual – EPIs – são indicados na seção 8, de Controle de exposição e proteção individual.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428" y="5063842"/>
            <a:ext cx="7165095" cy="172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 FDS, portanto, permite com que as organizações possam definir os EPIs adequados de acordo com as substâncias que usam.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4427" y="1742913"/>
            <a:ext cx="6502905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 Seções Obrigatórias de Uma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428752" y="0"/>
            <a:ext cx="15430497" cy="10286998"/>
          </a:xfrm>
          <a:custGeom>
            <a:avLst/>
            <a:gdLst/>
            <a:ahLst/>
            <a:cxnLst/>
            <a:rect l="l" t="t" r="r" b="b"/>
            <a:pathLst>
              <a:path w="15430497" h="10286998">
                <a:moveTo>
                  <a:pt x="0" y="0"/>
                </a:moveTo>
                <a:lnTo>
                  <a:pt x="15430496" y="0"/>
                </a:lnTo>
                <a:lnTo>
                  <a:pt x="15430496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0" y="-19050"/>
            <a:ext cx="18288000" cy="10287000"/>
            <a:chOff x="0" y="0"/>
            <a:chExt cx="24384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749456" y="2513399"/>
            <a:ext cx="8789090" cy="496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0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Quem é o Usuário de Uma </a:t>
            </a:r>
            <a:r>
              <a:rPr lang="en-US" sz="10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  <a:r>
              <a:rPr lang="en-US" sz="10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84934" y="7685503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4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FDS (ex-FISPQ) Valendo Em 2025</a:t>
            </a:r>
          </a:p>
        </p:txBody>
      </p:sp>
      <p:sp>
        <p:nvSpPr>
          <p:cNvPr id="12" name="Freeform 12"/>
          <p:cNvSpPr/>
          <p:nvPr/>
        </p:nvSpPr>
        <p:spPr>
          <a:xfrm>
            <a:off x="8248749" y="1215092"/>
            <a:ext cx="1790502" cy="744105"/>
          </a:xfrm>
          <a:custGeom>
            <a:avLst/>
            <a:gdLst/>
            <a:ahLst/>
            <a:cxnLst/>
            <a:rect l="l" t="t" r="r" b="b"/>
            <a:pathLst>
              <a:path w="1790502" h="744105">
                <a:moveTo>
                  <a:pt x="0" y="0"/>
                </a:moveTo>
                <a:lnTo>
                  <a:pt x="1790502" y="0"/>
                </a:lnTo>
                <a:lnTo>
                  <a:pt x="1790502" y="744105"/>
                </a:lnTo>
                <a:lnTo>
                  <a:pt x="0" y="744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14001957" y="0"/>
            <a:ext cx="4286043" cy="10287000"/>
            <a:chOff x="0" y="0"/>
            <a:chExt cx="5714724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14746" cy="13716000"/>
            </a:xfrm>
            <a:custGeom>
              <a:avLst/>
              <a:gdLst/>
              <a:ahLst/>
              <a:cxnLst/>
              <a:rect l="l" t="t" r="r" b="b"/>
              <a:pathLst>
                <a:path w="5714746" h="13716000">
                  <a:moveTo>
                    <a:pt x="3563747" y="0"/>
                  </a:moveTo>
                  <a:lnTo>
                    <a:pt x="5714746" y="0"/>
                  </a:lnTo>
                  <a:lnTo>
                    <a:pt x="571474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0"/>
            <a:ext cx="4285881" cy="10287000"/>
            <a:chOff x="0" y="0"/>
            <a:chExt cx="5714508" cy="1371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14492" cy="13716000"/>
            </a:xfrm>
            <a:custGeom>
              <a:avLst/>
              <a:gdLst/>
              <a:ahLst/>
              <a:cxnLst/>
              <a:rect l="l" t="t" r="r" b="b"/>
              <a:pathLst>
                <a:path w="5714492" h="13716000">
                  <a:moveTo>
                    <a:pt x="0" y="0"/>
                  </a:moveTo>
                  <a:lnTo>
                    <a:pt x="2150872" y="0"/>
                  </a:lnTo>
                  <a:lnTo>
                    <a:pt x="5714492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 rot="4550448">
            <a:off x="-3505527" y="4697186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0"/>
                </a:moveTo>
                <a:lnTo>
                  <a:pt x="11402926" y="0"/>
                </a:lnTo>
                <a:lnTo>
                  <a:pt x="11402926" y="1711053"/>
                </a:lnTo>
                <a:lnTo>
                  <a:pt x="0" y="17110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 rot="6267004" flipV="1">
            <a:off x="10497715" y="4287972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1711054"/>
                </a:moveTo>
                <a:lnTo>
                  <a:pt x="11402926" y="1711054"/>
                </a:lnTo>
                <a:lnTo>
                  <a:pt x="11402926" y="0"/>
                </a:lnTo>
                <a:lnTo>
                  <a:pt x="0" y="0"/>
                </a:lnTo>
                <a:lnTo>
                  <a:pt x="0" y="1711054"/>
                </a:lnTo>
                <a:close/>
              </a:path>
            </a:pathLst>
          </a:custGeom>
          <a:blipFill>
            <a:blip r:embed="rId5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Freeform 6"/>
          <p:cNvSpPr/>
          <p:nvPr/>
        </p:nvSpPr>
        <p:spPr>
          <a:xfrm>
            <a:off x="10512000" y="0"/>
            <a:ext cx="7775999" cy="10287000"/>
          </a:xfrm>
          <a:custGeom>
            <a:avLst/>
            <a:gdLst/>
            <a:ahLst/>
            <a:cxnLst/>
            <a:rect l="l" t="t" r="r" b="b"/>
            <a:pathLst>
              <a:path w="9420835" h="10287000">
                <a:moveTo>
                  <a:pt x="0" y="0"/>
                </a:moveTo>
                <a:lnTo>
                  <a:pt x="9420836" y="0"/>
                </a:lnTo>
                <a:lnTo>
                  <a:pt x="94208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11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8122881" y="1589731"/>
            <a:ext cx="10165119" cy="7107537"/>
          </a:xfrm>
          <a:custGeom>
            <a:avLst/>
            <a:gdLst/>
            <a:ahLst/>
            <a:cxnLst/>
            <a:rect l="l" t="t" r="r" b="b"/>
            <a:pathLst>
              <a:path w="10165119" h="7107537">
                <a:moveTo>
                  <a:pt x="0" y="0"/>
                </a:moveTo>
                <a:lnTo>
                  <a:pt x="10165119" y="0"/>
                </a:lnTo>
                <a:lnTo>
                  <a:pt x="10165119" y="7107538"/>
                </a:lnTo>
                <a:lnTo>
                  <a:pt x="0" y="7107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4427" y="1677153"/>
            <a:ext cx="7918132" cy="804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Introdução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427" y="1280704"/>
            <a:ext cx="7918132" cy="37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429" y="3003531"/>
            <a:ext cx="6338102" cy="260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Eu sempre falo que substâncias químicas podem ser usadas no dia-a-dia, até por quem não é Químico de formação, mas todos que usarem precisam saber como se protegerem de alguns perigos que existem nesse uso.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7945" y="1627556"/>
            <a:ext cx="6487373" cy="3667867"/>
          </a:xfrm>
          <a:custGeom>
            <a:avLst/>
            <a:gdLst/>
            <a:ahLst/>
            <a:cxnLst/>
            <a:rect l="l" t="t" r="r" b="b"/>
            <a:pathLst>
              <a:path w="6487373" h="3667867">
                <a:moveTo>
                  <a:pt x="0" y="0"/>
                </a:moveTo>
                <a:lnTo>
                  <a:pt x="6487373" y="0"/>
                </a:lnTo>
                <a:lnTo>
                  <a:pt x="6487373" y="3667867"/>
                </a:lnTo>
                <a:lnTo>
                  <a:pt x="0" y="3667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l="-1230" r="-1230" b="-193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6" name="Freeform 6" descr="Uma imagem contendo comida  Descrição gerada automaticamente"/>
          <p:cNvSpPr/>
          <p:nvPr/>
        </p:nvSpPr>
        <p:spPr>
          <a:xfrm>
            <a:off x="1845744" y="1028700"/>
            <a:ext cx="5941220" cy="3779045"/>
          </a:xfrm>
          <a:custGeom>
            <a:avLst/>
            <a:gdLst/>
            <a:ahLst/>
            <a:cxnLst/>
            <a:rect l="l" t="t" r="r" b="b"/>
            <a:pathLst>
              <a:path w="5941220" h="3779045">
                <a:moveTo>
                  <a:pt x="0" y="0"/>
                </a:moveTo>
                <a:lnTo>
                  <a:pt x="5941219" y="0"/>
                </a:lnTo>
                <a:lnTo>
                  <a:pt x="5941219" y="3779044"/>
                </a:lnTo>
                <a:lnTo>
                  <a:pt x="0" y="3779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68" r="-1086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737945" y="5997865"/>
            <a:ext cx="6487373" cy="3667867"/>
          </a:xfrm>
          <a:custGeom>
            <a:avLst/>
            <a:gdLst/>
            <a:ahLst/>
            <a:cxnLst/>
            <a:rect l="l" t="t" r="r" b="b"/>
            <a:pathLst>
              <a:path w="6487373" h="3667867">
                <a:moveTo>
                  <a:pt x="0" y="0"/>
                </a:moveTo>
                <a:lnTo>
                  <a:pt x="6487373" y="0"/>
                </a:lnTo>
                <a:lnTo>
                  <a:pt x="6487373" y="3667867"/>
                </a:lnTo>
                <a:lnTo>
                  <a:pt x="0" y="3667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l="-1230" r="-1230" b="-193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 descr="Uma imagem contendo pessoa, mesa, quarto de hospital, azul  Descrição gerada automaticamente"/>
          <p:cNvSpPr/>
          <p:nvPr/>
        </p:nvSpPr>
        <p:spPr>
          <a:xfrm>
            <a:off x="1845744" y="5295423"/>
            <a:ext cx="5941220" cy="3779043"/>
          </a:xfrm>
          <a:custGeom>
            <a:avLst/>
            <a:gdLst/>
            <a:ahLst/>
            <a:cxnLst/>
            <a:rect l="l" t="t" r="r" b="b"/>
            <a:pathLst>
              <a:path w="5941220" h="3779043">
                <a:moveTo>
                  <a:pt x="0" y="0"/>
                </a:moveTo>
                <a:lnTo>
                  <a:pt x="5941219" y="0"/>
                </a:lnTo>
                <a:lnTo>
                  <a:pt x="5941219" y="3779043"/>
                </a:lnTo>
                <a:lnTo>
                  <a:pt x="0" y="37790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72" b="-23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9324200" y="1608506"/>
            <a:ext cx="7044914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Quem é o Usuário de Uma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24200" y="1360856"/>
            <a:ext cx="7918132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24200" y="3413865"/>
            <a:ext cx="7286119" cy="2165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Uma substância química é manuseada nas indústrias que as comercializam, em indústrias que façam transformação (servindo de matéria-prima) ou ainda ser tema de análise de universidades e órgãos públicos. 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24200" y="5921988"/>
            <a:ext cx="7286119" cy="85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Pode ocorrer o uso doméstico ou no comércio, a depender do produto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2987" y="1028700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2989" y="3098663"/>
            <a:ext cx="6099492" cy="172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Existindo muitas pessoas que possam usar esse produto, seria difícil escrever uma FDS que possa ser lida sem ressalvas por todas as pessoas. .</a:t>
            </a:r>
          </a:p>
        </p:txBody>
      </p:sp>
      <p:sp>
        <p:nvSpPr>
          <p:cNvPr id="7" name="Freeform 7"/>
          <p:cNvSpPr/>
          <p:nvPr/>
        </p:nvSpPr>
        <p:spPr>
          <a:xfrm>
            <a:off x="10666478" y="5477666"/>
            <a:ext cx="6592822" cy="3567411"/>
          </a:xfrm>
          <a:custGeom>
            <a:avLst/>
            <a:gdLst/>
            <a:ahLst/>
            <a:cxnLst/>
            <a:rect l="l" t="t" r="r" b="b"/>
            <a:pathLst>
              <a:path w="6592822" h="3567411">
                <a:moveTo>
                  <a:pt x="0" y="0"/>
                </a:moveTo>
                <a:lnTo>
                  <a:pt x="6592822" y="0"/>
                </a:lnTo>
                <a:lnTo>
                  <a:pt x="6592822" y="3567411"/>
                </a:lnTo>
                <a:lnTo>
                  <a:pt x="0" y="35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003633" y="2258430"/>
            <a:ext cx="6592822" cy="3567411"/>
          </a:xfrm>
          <a:custGeom>
            <a:avLst/>
            <a:gdLst/>
            <a:ahLst/>
            <a:cxnLst/>
            <a:rect l="l" t="t" r="r" b="b"/>
            <a:pathLst>
              <a:path w="6592822" h="3567411">
                <a:moveTo>
                  <a:pt x="0" y="0"/>
                </a:moveTo>
                <a:lnTo>
                  <a:pt x="6592823" y="0"/>
                </a:lnTo>
                <a:lnTo>
                  <a:pt x="6592823" y="3567411"/>
                </a:lnTo>
                <a:lnTo>
                  <a:pt x="0" y="35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 descr="Uma imagem contendo edifício, pessoa, quarto de hospital, quarto  Descrição gerada automaticamente"/>
          <p:cNvSpPr/>
          <p:nvPr/>
        </p:nvSpPr>
        <p:spPr>
          <a:xfrm>
            <a:off x="9130456" y="1508494"/>
            <a:ext cx="5941219" cy="3779044"/>
          </a:xfrm>
          <a:prstGeom prst="roundRect">
            <a:avLst/>
          </a:prstGeom>
          <a:blipFill>
            <a:blip r:embed="rId3"/>
            <a:stretch>
              <a:fillRect t="-2470" b="-247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10279884" y="4220339"/>
            <a:ext cx="6437484" cy="3483357"/>
          </a:xfrm>
          <a:custGeom>
            <a:avLst/>
            <a:gdLst/>
            <a:ahLst/>
            <a:cxnLst/>
            <a:rect l="l" t="t" r="r" b="b"/>
            <a:pathLst>
              <a:path w="6437484" h="3483357">
                <a:moveTo>
                  <a:pt x="0" y="0"/>
                </a:moveTo>
                <a:lnTo>
                  <a:pt x="6437485" y="0"/>
                </a:lnTo>
                <a:lnTo>
                  <a:pt x="6437485" y="3483357"/>
                </a:lnTo>
                <a:lnTo>
                  <a:pt x="0" y="3483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 descr="Uma imagem contendo pessoa, edifício, ao ar livre, homem  Descrição gerada automaticamente"/>
          <p:cNvSpPr/>
          <p:nvPr/>
        </p:nvSpPr>
        <p:spPr>
          <a:xfrm>
            <a:off x="10776149" y="4701655"/>
            <a:ext cx="5941220" cy="3779043"/>
          </a:xfrm>
          <a:prstGeom prst="roundRect">
            <a:avLst/>
          </a:prstGeom>
          <a:blipFill>
            <a:blip r:embed="rId4"/>
            <a:stretch>
              <a:fillRect l="-6539" r="-654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042988" y="5058878"/>
            <a:ext cx="6099493" cy="85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 que é fácil de ler para algumas pessoas, não é simples para outras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2989" y="1333709"/>
            <a:ext cx="7044914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Quem é o Usuário de Uma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Freeform 5"/>
          <p:cNvSpPr/>
          <p:nvPr/>
        </p:nvSpPr>
        <p:spPr>
          <a:xfrm rot="5400000" flipV="1">
            <a:off x="3833771" y="4472770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1711054"/>
                </a:moveTo>
                <a:lnTo>
                  <a:pt x="11402925" y="1711054"/>
                </a:lnTo>
                <a:lnTo>
                  <a:pt x="11402925" y="0"/>
                </a:lnTo>
                <a:lnTo>
                  <a:pt x="0" y="0"/>
                </a:lnTo>
                <a:lnTo>
                  <a:pt x="0" y="1711054"/>
                </a:lnTo>
                <a:close/>
              </a:path>
            </a:pathLst>
          </a:custGeom>
          <a:blipFill>
            <a:blip r:embed="rId2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8920275" y="134646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52288" y="3310840"/>
            <a:ext cx="7286119" cy="172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Diante disso, a ABNT NBR 14725:2023 aponta uma indicação de linguagem a partir de uma perspectiva: </a:t>
            </a:r>
            <a:r>
              <a:rPr lang="en-US" sz="2400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 do usuário do produto químico (substância ou mistura)</a:t>
            </a: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8" name="Freeform 8"/>
          <p:cNvSpPr/>
          <p:nvPr/>
        </p:nvSpPr>
        <p:spPr>
          <a:xfrm rot="5400000">
            <a:off x="-4165681" y="4655970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0"/>
                </a:moveTo>
                <a:lnTo>
                  <a:pt x="11402925" y="0"/>
                </a:lnTo>
                <a:lnTo>
                  <a:pt x="11402925" y="1711053"/>
                </a:lnTo>
                <a:lnTo>
                  <a:pt x="0" y="17110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 descr="Homem com uniforme de cozinha  Descrição gerada automaticamente"/>
          <p:cNvSpPr/>
          <p:nvPr/>
        </p:nvSpPr>
        <p:spPr>
          <a:xfrm flipH="1">
            <a:off x="2303473" y="30800"/>
            <a:ext cx="6376233" cy="10287000"/>
          </a:xfrm>
          <a:custGeom>
            <a:avLst/>
            <a:gdLst/>
            <a:ahLst/>
            <a:cxnLst/>
            <a:rect l="l" t="t" r="r" b="b"/>
            <a:pathLst>
              <a:path w="6376233" h="10287000">
                <a:moveTo>
                  <a:pt x="6376233" y="0"/>
                </a:moveTo>
                <a:lnTo>
                  <a:pt x="0" y="0"/>
                </a:lnTo>
                <a:lnTo>
                  <a:pt x="0" y="10287000"/>
                </a:lnTo>
                <a:lnTo>
                  <a:pt x="6376233" y="10287000"/>
                </a:lnTo>
                <a:lnTo>
                  <a:pt x="6376233" y="0"/>
                </a:lnTo>
                <a:close/>
              </a:path>
            </a:pathLst>
          </a:custGeom>
          <a:blipFill>
            <a:blip r:embed="rId3"/>
            <a:stretch>
              <a:fillRect l="-76802" r="-922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9793493" y="1651473"/>
            <a:ext cx="7044914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Quem é o Usuário de Uma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Freeform 5"/>
          <p:cNvSpPr/>
          <p:nvPr/>
        </p:nvSpPr>
        <p:spPr>
          <a:xfrm>
            <a:off x="9251799" y="3927392"/>
            <a:ext cx="8238499" cy="4457895"/>
          </a:xfrm>
          <a:custGeom>
            <a:avLst/>
            <a:gdLst/>
            <a:ahLst/>
            <a:cxnLst/>
            <a:rect l="l" t="t" r="r" b="b"/>
            <a:pathLst>
              <a:path w="8238499" h="4457895">
                <a:moveTo>
                  <a:pt x="0" y="0"/>
                </a:moveTo>
                <a:lnTo>
                  <a:pt x="8238498" y="0"/>
                </a:lnTo>
                <a:lnTo>
                  <a:pt x="8238498" y="4457895"/>
                </a:lnTo>
                <a:lnTo>
                  <a:pt x="0" y="44578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 descr="Pessoa com roupa azul  Descrição gerada automaticamente com confiança baixa"/>
          <p:cNvSpPr/>
          <p:nvPr/>
        </p:nvSpPr>
        <p:spPr>
          <a:xfrm>
            <a:off x="9144000" y="1901713"/>
            <a:ext cx="7662965" cy="5837822"/>
          </a:xfrm>
          <a:prstGeom prst="roundRect">
            <a:avLst/>
          </a:prstGeom>
          <a:blipFill>
            <a:blip r:embed="rId3"/>
            <a:stretch>
              <a:fillRect l="-7870" r="-2756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042988" y="1333709"/>
            <a:ext cx="7044914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Quem é o Usuário de Uma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2987" y="1028700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195998"/>
            <a:ext cx="6761683" cy="85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Como ele terá o maior contato, é quem deve conseguir entender a FDS.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2988" y="4256151"/>
            <a:ext cx="6761683" cy="172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Análises por órgãos governamentais e outras pessoas envolvidas são possíveis ainda, mas o documento não deve ser escrito com esse foco.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4411" y="5883802"/>
            <a:ext cx="6705864" cy="3628579"/>
          </a:xfrm>
          <a:custGeom>
            <a:avLst/>
            <a:gdLst/>
            <a:ahLst/>
            <a:cxnLst/>
            <a:rect l="l" t="t" r="r" b="b"/>
            <a:pathLst>
              <a:path w="6705864" h="3628579">
                <a:moveTo>
                  <a:pt x="0" y="0"/>
                </a:moveTo>
                <a:lnTo>
                  <a:pt x="6705864" y="0"/>
                </a:lnTo>
                <a:lnTo>
                  <a:pt x="6705864" y="3628578"/>
                </a:lnTo>
                <a:lnTo>
                  <a:pt x="0" y="3628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-1385222" y="2581011"/>
            <a:ext cx="9603516" cy="5196514"/>
          </a:xfrm>
          <a:custGeom>
            <a:avLst/>
            <a:gdLst/>
            <a:ahLst/>
            <a:cxnLst/>
            <a:rect l="l" t="t" r="r" b="b"/>
            <a:pathLst>
              <a:path w="9603516" h="5196514">
                <a:moveTo>
                  <a:pt x="0" y="0"/>
                </a:moveTo>
                <a:lnTo>
                  <a:pt x="9603516" y="0"/>
                </a:lnTo>
                <a:lnTo>
                  <a:pt x="9603516" y="5196514"/>
                </a:lnTo>
                <a:lnTo>
                  <a:pt x="0" y="519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 descr="Homem sentado em cadeira  Descrição gerada automaticamente com confiança média"/>
          <p:cNvSpPr/>
          <p:nvPr/>
        </p:nvSpPr>
        <p:spPr>
          <a:xfrm>
            <a:off x="-1191610" y="1488411"/>
            <a:ext cx="8552578" cy="5440057"/>
          </a:xfrm>
          <a:prstGeom prst="roundRect">
            <a:avLst/>
          </a:prstGeom>
          <a:blipFill>
            <a:blip r:embed="rId3"/>
            <a:stretch>
              <a:fillRect t="-2405" b="-240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-10800000">
            <a:off x="1989997" y="4456644"/>
            <a:ext cx="6437484" cy="3483357"/>
          </a:xfrm>
          <a:custGeom>
            <a:avLst/>
            <a:gdLst/>
            <a:ahLst/>
            <a:cxnLst/>
            <a:rect l="l" t="t" r="r" b="b"/>
            <a:pathLst>
              <a:path w="6437484" h="3483357">
                <a:moveTo>
                  <a:pt x="0" y="0"/>
                </a:moveTo>
                <a:lnTo>
                  <a:pt x="6437484" y="0"/>
                </a:lnTo>
                <a:lnTo>
                  <a:pt x="6437484" y="3483357"/>
                </a:lnTo>
                <a:lnTo>
                  <a:pt x="0" y="3483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2298046" y="4989345"/>
            <a:ext cx="6010808" cy="4004701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14386" y="1318309"/>
            <a:ext cx="7044914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Quem é o Usuário de Uma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13079" y="1028700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30181" y="3165189"/>
            <a:ext cx="6401031" cy="85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partir da análise da FDS, o usuário deve ser capaz de fazer uma análise de risco.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37584" y="4208161"/>
            <a:ext cx="6693627" cy="172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Diante dessa análise, o usuário decide se deve ou não manusear, fazer novas misturas ou outros processamentos com a substância química ou mistura a trabalhar.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428752" y="0"/>
            <a:ext cx="15430497" cy="10286998"/>
          </a:xfrm>
          <a:custGeom>
            <a:avLst/>
            <a:gdLst/>
            <a:ahLst/>
            <a:cxnLst/>
            <a:rect l="l" t="t" r="r" b="b"/>
            <a:pathLst>
              <a:path w="15430497" h="10286998">
                <a:moveTo>
                  <a:pt x="0" y="0"/>
                </a:moveTo>
                <a:lnTo>
                  <a:pt x="15430496" y="0"/>
                </a:lnTo>
                <a:lnTo>
                  <a:pt x="15430496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749456" y="2513399"/>
            <a:ext cx="8789090" cy="496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0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Quando Passa a Valer a </a:t>
            </a:r>
            <a:r>
              <a:rPr lang="en-US" sz="10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  <a:r>
              <a:rPr lang="en-US" sz="10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84934" y="7685503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4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FDS (ex-FISPQ) Valendo Em 2025</a:t>
            </a:r>
          </a:p>
        </p:txBody>
      </p:sp>
      <p:sp>
        <p:nvSpPr>
          <p:cNvPr id="12" name="Freeform 12"/>
          <p:cNvSpPr/>
          <p:nvPr/>
        </p:nvSpPr>
        <p:spPr>
          <a:xfrm>
            <a:off x="8248749" y="1215092"/>
            <a:ext cx="1790502" cy="744105"/>
          </a:xfrm>
          <a:custGeom>
            <a:avLst/>
            <a:gdLst/>
            <a:ahLst/>
            <a:cxnLst/>
            <a:rect l="l" t="t" r="r" b="b"/>
            <a:pathLst>
              <a:path w="1790502" h="744105">
                <a:moveTo>
                  <a:pt x="0" y="0"/>
                </a:moveTo>
                <a:lnTo>
                  <a:pt x="1790502" y="0"/>
                </a:lnTo>
                <a:lnTo>
                  <a:pt x="1790502" y="744105"/>
                </a:lnTo>
                <a:lnTo>
                  <a:pt x="0" y="744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14001957" y="0"/>
            <a:ext cx="4286043" cy="10287000"/>
            <a:chOff x="0" y="0"/>
            <a:chExt cx="5714724" cy="13716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14746" cy="13716000"/>
            </a:xfrm>
            <a:custGeom>
              <a:avLst/>
              <a:gdLst/>
              <a:ahLst/>
              <a:cxnLst/>
              <a:rect l="l" t="t" r="r" b="b"/>
              <a:pathLst>
                <a:path w="5714746" h="13716000">
                  <a:moveTo>
                    <a:pt x="3563747" y="0"/>
                  </a:moveTo>
                  <a:lnTo>
                    <a:pt x="5714746" y="0"/>
                  </a:lnTo>
                  <a:lnTo>
                    <a:pt x="571474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0"/>
            <a:ext cx="4285881" cy="10287000"/>
            <a:chOff x="0" y="0"/>
            <a:chExt cx="5714508" cy="1371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14492" cy="13716000"/>
            </a:xfrm>
            <a:custGeom>
              <a:avLst/>
              <a:gdLst/>
              <a:ahLst/>
              <a:cxnLst/>
              <a:rect l="l" t="t" r="r" b="b"/>
              <a:pathLst>
                <a:path w="5714492" h="13716000">
                  <a:moveTo>
                    <a:pt x="0" y="0"/>
                  </a:moveTo>
                  <a:lnTo>
                    <a:pt x="2150872" y="0"/>
                  </a:lnTo>
                  <a:lnTo>
                    <a:pt x="5714492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 rot="4550448">
            <a:off x="-3505527" y="4697186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0"/>
                </a:moveTo>
                <a:lnTo>
                  <a:pt x="11402926" y="0"/>
                </a:lnTo>
                <a:lnTo>
                  <a:pt x="11402926" y="1711053"/>
                </a:lnTo>
                <a:lnTo>
                  <a:pt x="0" y="17110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 rot="6267004" flipV="1">
            <a:off x="10497715" y="4287972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1711054"/>
                </a:moveTo>
                <a:lnTo>
                  <a:pt x="11402926" y="1711054"/>
                </a:lnTo>
                <a:lnTo>
                  <a:pt x="11402926" y="0"/>
                </a:lnTo>
                <a:lnTo>
                  <a:pt x="0" y="0"/>
                </a:lnTo>
                <a:lnTo>
                  <a:pt x="0" y="1711054"/>
                </a:lnTo>
                <a:close/>
              </a:path>
            </a:pathLst>
          </a:custGeom>
          <a:blipFill>
            <a:blip r:embed="rId5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1493" y="5193964"/>
            <a:ext cx="9443755" cy="4881121"/>
          </a:xfrm>
          <a:custGeom>
            <a:avLst/>
            <a:gdLst/>
            <a:ahLst/>
            <a:cxnLst/>
            <a:rect l="l" t="t" r="r" b="b"/>
            <a:pathLst>
              <a:path w="9443755" h="4881121">
                <a:moveTo>
                  <a:pt x="0" y="0"/>
                </a:moveTo>
                <a:lnTo>
                  <a:pt x="9443755" y="0"/>
                </a:lnTo>
                <a:lnTo>
                  <a:pt x="9443755" y="4881120"/>
                </a:lnTo>
                <a:lnTo>
                  <a:pt x="0" y="4881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6760" b="-206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flipH="1">
            <a:off x="8317424" y="1092995"/>
            <a:ext cx="9541390" cy="4931584"/>
          </a:xfrm>
          <a:custGeom>
            <a:avLst/>
            <a:gdLst/>
            <a:ahLst/>
            <a:cxnLst/>
            <a:rect l="l" t="t" r="r" b="b"/>
            <a:pathLst>
              <a:path w="9541390" h="4931584">
                <a:moveTo>
                  <a:pt x="9541390" y="0"/>
                </a:moveTo>
                <a:lnTo>
                  <a:pt x="0" y="0"/>
                </a:lnTo>
                <a:lnTo>
                  <a:pt x="0" y="4931584"/>
                </a:lnTo>
                <a:lnTo>
                  <a:pt x="9541390" y="4931584"/>
                </a:lnTo>
                <a:lnTo>
                  <a:pt x="954139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6760" b="-206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Freeform 7"/>
          <p:cNvSpPr/>
          <p:nvPr/>
        </p:nvSpPr>
        <p:spPr>
          <a:xfrm>
            <a:off x="-1600200" y="5143500"/>
            <a:ext cx="10744200" cy="4050506"/>
          </a:xfrm>
          <a:prstGeom prst="roundRect">
            <a:avLst/>
          </a:prstGeom>
          <a:blipFill>
            <a:blip r:embed="rId3"/>
            <a:stretch>
              <a:fillRect t="-19298" b="-192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144000" y="1092994"/>
            <a:ext cx="10744200" cy="4050506"/>
          </a:xfrm>
          <a:prstGeom prst="roundRect">
            <a:avLst/>
          </a:prstGeom>
          <a:blipFill>
            <a:blip r:embed="rId4"/>
            <a:stretch>
              <a:fillRect t="-38436" b="-384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8432391" y="4668814"/>
            <a:ext cx="1423218" cy="949371"/>
            <a:chOff x="0" y="0"/>
            <a:chExt cx="1897624" cy="12658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97634" cy="1265809"/>
            </a:xfrm>
            <a:custGeom>
              <a:avLst/>
              <a:gdLst/>
              <a:ahLst/>
              <a:cxnLst/>
              <a:rect l="l" t="t" r="r" b="b"/>
              <a:pathLst>
                <a:path w="1897634" h="1265809">
                  <a:moveTo>
                    <a:pt x="0" y="1265809"/>
                  </a:moveTo>
                  <a:lnTo>
                    <a:pt x="489585" y="0"/>
                  </a:lnTo>
                  <a:lnTo>
                    <a:pt x="1897634" y="0"/>
                  </a:lnTo>
                  <a:lnTo>
                    <a:pt x="1407922" y="1265809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34427" y="3279352"/>
            <a:ext cx="6894878" cy="1389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NBR 14725:2023 foi publicada em 3 de julho de 2023 e o prazo para adaptação designado foi de 24 meses, ou seja, 2 anos.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4428" y="1535163"/>
            <a:ext cx="6660833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Quando Passa a Valer </a:t>
            </a:r>
          </a:p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4427" y="1138714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65248" y="6228611"/>
            <a:ext cx="6894878" cy="2165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Então, a partir de 3 de julho de 2025 não será mais permitido a emissão das FISPQ.</a:t>
            </a:r>
          </a:p>
          <a:p>
            <a:pPr algn="l">
              <a:lnSpc>
                <a:spcPts val="3456"/>
              </a:lnSpc>
            </a:pPr>
            <a:endParaRPr lang="en-US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 seja, 100% das empresas devem emitir apenas FDS a partir de 3 de julho de 2025.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8248749" y="1215092"/>
            <a:ext cx="1790502" cy="744105"/>
          </a:xfrm>
          <a:custGeom>
            <a:avLst/>
            <a:gdLst/>
            <a:ahLst/>
            <a:cxnLst/>
            <a:rect l="l" t="t" r="r" b="b"/>
            <a:pathLst>
              <a:path w="1790502" h="744105">
                <a:moveTo>
                  <a:pt x="0" y="0"/>
                </a:moveTo>
                <a:lnTo>
                  <a:pt x="1790502" y="0"/>
                </a:lnTo>
                <a:lnTo>
                  <a:pt x="1790502" y="744105"/>
                </a:lnTo>
                <a:lnTo>
                  <a:pt x="0" y="744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14001957" y="0"/>
            <a:ext cx="4286043" cy="10287000"/>
            <a:chOff x="0" y="0"/>
            <a:chExt cx="5714724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14746" cy="13716000"/>
            </a:xfrm>
            <a:custGeom>
              <a:avLst/>
              <a:gdLst/>
              <a:ahLst/>
              <a:cxnLst/>
              <a:rect l="l" t="t" r="r" b="b"/>
              <a:pathLst>
                <a:path w="5714746" h="13716000">
                  <a:moveTo>
                    <a:pt x="3563747" y="0"/>
                  </a:moveTo>
                  <a:lnTo>
                    <a:pt x="5714746" y="0"/>
                  </a:lnTo>
                  <a:lnTo>
                    <a:pt x="571474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285881" cy="10287000"/>
            <a:chOff x="0" y="0"/>
            <a:chExt cx="5714508" cy="13716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14492" cy="13716000"/>
            </a:xfrm>
            <a:custGeom>
              <a:avLst/>
              <a:gdLst/>
              <a:ahLst/>
              <a:cxnLst/>
              <a:rect l="l" t="t" r="r" b="b"/>
              <a:pathLst>
                <a:path w="5714492" h="13716000">
                  <a:moveTo>
                    <a:pt x="0" y="0"/>
                  </a:moveTo>
                  <a:lnTo>
                    <a:pt x="2150872" y="0"/>
                  </a:lnTo>
                  <a:lnTo>
                    <a:pt x="5714492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 rot="4550448">
            <a:off x="-3505527" y="4697186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0"/>
                </a:moveTo>
                <a:lnTo>
                  <a:pt x="11402926" y="0"/>
                </a:lnTo>
                <a:lnTo>
                  <a:pt x="11402926" y="1711053"/>
                </a:lnTo>
                <a:lnTo>
                  <a:pt x="0" y="17110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6267004" flipV="1">
            <a:off x="10497715" y="4287972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1711054"/>
                </a:moveTo>
                <a:lnTo>
                  <a:pt x="11402926" y="1711054"/>
                </a:lnTo>
                <a:lnTo>
                  <a:pt x="11402926" y="0"/>
                </a:lnTo>
                <a:lnTo>
                  <a:pt x="0" y="0"/>
                </a:lnTo>
                <a:lnTo>
                  <a:pt x="0" y="1711054"/>
                </a:lnTo>
                <a:close/>
              </a:path>
            </a:pathLst>
          </a:custGeom>
          <a:blipFill>
            <a:blip r:embed="rId5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4789525" y="3471726"/>
            <a:ext cx="8789090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0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Conclusão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84934" y="7685503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spc="4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FDS (ex-FISPQ) Valendo Em 2025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>
            <a:off x="3497687" y="680938"/>
            <a:ext cx="15275025" cy="9619241"/>
          </a:xfrm>
          <a:custGeom>
            <a:avLst/>
            <a:gdLst/>
            <a:ahLst/>
            <a:cxnLst/>
            <a:rect l="l" t="t" r="r" b="b"/>
            <a:pathLst>
              <a:path w="15275025" h="9619241">
                <a:moveTo>
                  <a:pt x="0" y="0"/>
                </a:moveTo>
                <a:lnTo>
                  <a:pt x="15275024" y="0"/>
                </a:lnTo>
                <a:lnTo>
                  <a:pt x="15275024" y="9619241"/>
                </a:lnTo>
                <a:lnTo>
                  <a:pt x="0" y="961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7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4427" y="1893857"/>
            <a:ext cx="5442219" cy="80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Conclusão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427" y="1588848"/>
            <a:ext cx="5442219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428" y="2895187"/>
            <a:ext cx="6119853" cy="128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Sempre digo que a área de SST está em constante evolução e é muito bom estar sempre de olho nas novidades.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4427" y="4384135"/>
            <a:ext cx="6119853" cy="2165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 a FDS não penso diferente: não só foi uma mudança de nome, que era FISPQ, mas uma melhoria nas informações de segurança que precisam ser inseridas na ficha.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27143">
            <a:off x="-5179968" y="5127637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0"/>
                </a:moveTo>
                <a:lnTo>
                  <a:pt x="11402925" y="0"/>
                </a:lnTo>
                <a:lnTo>
                  <a:pt x="11402925" y="1711054"/>
                </a:lnTo>
                <a:lnTo>
                  <a:pt x="0" y="1711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0027800" cy="10287000"/>
            <a:chOff x="0" y="0"/>
            <a:chExt cx="13370400" cy="13716000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13370433" cy="13715998"/>
            </a:xfrm>
            <a:custGeom>
              <a:avLst/>
              <a:gdLst/>
              <a:ahLst/>
              <a:cxnLst/>
              <a:rect l="l" t="t" r="r" b="b"/>
              <a:pathLst>
                <a:path w="13370433" h="13715998">
                  <a:moveTo>
                    <a:pt x="0" y="13715998"/>
                  </a:moveTo>
                  <a:lnTo>
                    <a:pt x="3185033" y="0"/>
                  </a:lnTo>
                  <a:lnTo>
                    <a:pt x="13370433" y="0"/>
                  </a:lnTo>
                  <a:lnTo>
                    <a:pt x="10185401" y="13715998"/>
                  </a:lnTo>
                  <a:close/>
                </a:path>
              </a:pathLst>
            </a:custGeom>
            <a:blipFill>
              <a:blip r:embed="rId3"/>
              <a:stretch>
                <a:fillRect l="-1292" r="-129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 rot="4627143" flipV="1">
            <a:off x="3952795" y="4118574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1711054"/>
                </a:moveTo>
                <a:lnTo>
                  <a:pt x="11402925" y="1711054"/>
                </a:lnTo>
                <a:lnTo>
                  <a:pt x="11402925" y="0"/>
                </a:lnTo>
                <a:lnTo>
                  <a:pt x="0" y="0"/>
                </a:lnTo>
                <a:lnTo>
                  <a:pt x="0" y="1711054"/>
                </a:lnTo>
                <a:close/>
              </a:path>
            </a:pathLst>
          </a:custGeom>
          <a:blipFill>
            <a:blip r:embed="rId2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10727826" y="5486469"/>
            <a:ext cx="2160000" cy="810000"/>
            <a:chOff x="0" y="0"/>
            <a:chExt cx="2880000" cy="108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79979" cy="1080008"/>
            </a:xfrm>
            <a:custGeom>
              <a:avLst/>
              <a:gdLst/>
              <a:ahLst/>
              <a:cxnLst/>
              <a:rect l="l" t="t" r="r" b="b"/>
              <a:pathLst>
                <a:path w="2879979" h="1080008">
                  <a:moveTo>
                    <a:pt x="0" y="0"/>
                  </a:moveTo>
                  <a:lnTo>
                    <a:pt x="2879979" y="0"/>
                  </a:lnTo>
                  <a:lnTo>
                    <a:pt x="2879979" y="1080008"/>
                  </a:lnTo>
                  <a:lnTo>
                    <a:pt x="0" y="1080008"/>
                  </a:lnTo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819266" y="5696832"/>
            <a:ext cx="197712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27826" y="2749746"/>
            <a:ext cx="6119853" cy="2165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 exemplo de informação é o telefone de emergência. </a:t>
            </a:r>
          </a:p>
          <a:p>
            <a:pPr algn="l">
              <a:lnSpc>
                <a:spcPts val="3456"/>
              </a:lnSpc>
            </a:pPr>
            <a:endParaRPr lang="en-US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Outro é a descrição dos primeiros socorros.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27826" y="1425148"/>
            <a:ext cx="7560174" cy="80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Conclusão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27826" y="1028700"/>
            <a:ext cx="7560174" cy="324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8785" y="8018594"/>
            <a:ext cx="2160000" cy="810000"/>
            <a:chOff x="0" y="0"/>
            <a:chExt cx="2880000" cy="108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79979" cy="1080008"/>
            </a:xfrm>
            <a:custGeom>
              <a:avLst/>
              <a:gdLst/>
              <a:ahLst/>
              <a:cxnLst/>
              <a:rect l="l" t="t" r="r" b="b"/>
              <a:pathLst>
                <a:path w="2879979" h="1080008">
                  <a:moveTo>
                    <a:pt x="0" y="0"/>
                  </a:moveTo>
                  <a:lnTo>
                    <a:pt x="2879979" y="0"/>
                  </a:lnTo>
                  <a:lnTo>
                    <a:pt x="2879979" y="1080008"/>
                  </a:lnTo>
                  <a:lnTo>
                    <a:pt x="0" y="1080008"/>
                  </a:lnTo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640777" y="86846"/>
            <a:ext cx="10423463" cy="10200154"/>
          </a:xfrm>
          <a:custGeom>
            <a:avLst/>
            <a:gdLst/>
            <a:ahLst/>
            <a:cxnLst/>
            <a:rect l="l" t="t" r="r" b="b"/>
            <a:pathLst>
              <a:path w="10423463" h="10200154">
                <a:moveTo>
                  <a:pt x="0" y="0"/>
                </a:moveTo>
                <a:lnTo>
                  <a:pt x="10423463" y="0"/>
                </a:lnTo>
                <a:lnTo>
                  <a:pt x="10423463" y="10200154"/>
                </a:lnTo>
                <a:lnTo>
                  <a:pt x="0" y="10200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453" r="-214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600224" y="8228956"/>
            <a:ext cx="1977120" cy="37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11404" y="2455233"/>
            <a:ext cx="4906833" cy="804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Introdução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11404" y="2058785"/>
            <a:ext cx="4906833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64240" y="3547013"/>
            <a:ext cx="5753997" cy="34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Você que já trabalha há algum tempo em SST deve estar estranhando por que eu estou falando de FDS e não de FISPQ. </a:t>
            </a:r>
          </a:p>
          <a:p>
            <a:pPr algn="r">
              <a:lnSpc>
                <a:spcPts val="3456"/>
              </a:lnSpc>
            </a:pPr>
            <a:endParaRPr lang="en-US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diferença entre essas duas fichas e outros detalhes são o que eu vou explicar melhor ao longo deste post.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6836" y="0"/>
            <a:ext cx="12308879" cy="10287000"/>
          </a:xfrm>
          <a:custGeom>
            <a:avLst/>
            <a:gdLst/>
            <a:ahLst/>
            <a:cxnLst/>
            <a:rect l="l" t="t" r="r" b="b"/>
            <a:pathLst>
              <a:path w="12308879" h="10287000">
                <a:moveTo>
                  <a:pt x="0" y="0"/>
                </a:moveTo>
                <a:lnTo>
                  <a:pt x="12308878" y="0"/>
                </a:lnTo>
                <a:lnTo>
                  <a:pt x="123088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004" t="-28572" r="-1522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2693306" y="0"/>
            <a:ext cx="13664023" cy="10287000"/>
            <a:chOff x="0" y="0"/>
            <a:chExt cx="18218698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18657" cy="13716039"/>
            </a:xfrm>
            <a:custGeom>
              <a:avLst/>
              <a:gdLst/>
              <a:ahLst/>
              <a:cxnLst/>
              <a:rect l="l" t="t" r="r" b="b"/>
              <a:pathLst>
                <a:path w="18218657" h="13716039">
                  <a:moveTo>
                    <a:pt x="18218657" y="13716039"/>
                  </a:moveTo>
                  <a:lnTo>
                    <a:pt x="15497814" y="0"/>
                  </a:lnTo>
                  <a:lnTo>
                    <a:pt x="0" y="0"/>
                  </a:lnTo>
                  <a:lnTo>
                    <a:pt x="2720954" y="13716039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2988" y="1276350"/>
            <a:ext cx="7918132" cy="804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Conclusão</a:t>
            </a:r>
          </a:p>
        </p:txBody>
      </p:sp>
      <p:sp>
        <p:nvSpPr>
          <p:cNvPr id="9" name="Freeform 9"/>
          <p:cNvSpPr/>
          <p:nvPr/>
        </p:nvSpPr>
        <p:spPr>
          <a:xfrm rot="4743130">
            <a:off x="3351097" y="4287973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0"/>
                </a:moveTo>
                <a:lnTo>
                  <a:pt x="11402926" y="0"/>
                </a:lnTo>
                <a:lnTo>
                  <a:pt x="11402926" y="1711054"/>
                </a:lnTo>
                <a:lnTo>
                  <a:pt x="0" y="1711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42988" y="1028700"/>
            <a:ext cx="7918132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2988" y="2221365"/>
            <a:ext cx="7274839" cy="439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6"/>
              </a:lnSpc>
            </a:pPr>
            <a:r>
              <a:rPr lang="en-US" sz="27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 formato da FDS foi pensado para destacar as informações principais dentro da ficha. </a:t>
            </a:r>
          </a:p>
          <a:p>
            <a:pPr algn="l">
              <a:lnSpc>
                <a:spcPts val="3466"/>
              </a:lnSpc>
            </a:pPr>
            <a:endParaRPr lang="en-US" sz="27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466"/>
              </a:lnSpc>
            </a:pPr>
            <a:r>
              <a:rPr lang="en-US" sz="27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formatação não é rígida, mas os títulos das dezesseis seções devem ser destacados e sempre na ordem indicada em norma. </a:t>
            </a:r>
          </a:p>
          <a:p>
            <a:pPr algn="l">
              <a:lnSpc>
                <a:spcPts val="3466"/>
              </a:lnSpc>
            </a:pPr>
            <a:endParaRPr lang="en-US" sz="27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466"/>
              </a:lnSpc>
            </a:pPr>
            <a:r>
              <a:rPr lang="en-US" sz="27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Dentro dessas seções, combate a incêndio e preocupações ambientais – como evitar a contaminação do meio ambiente.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4427" y="1757019"/>
            <a:ext cx="7918132" cy="80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Conclusão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4427" y="1452011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4427" y="2672907"/>
            <a:ext cx="5924689" cy="260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Tantas informações tornam esse Treinamento muito importante, um instrumento para fazer melhor a SST na sua organização. </a:t>
            </a:r>
          </a:p>
          <a:p>
            <a:pPr algn="l">
              <a:lnSpc>
                <a:spcPts val="3456"/>
              </a:lnSpc>
            </a:pPr>
            <a:endParaRPr lang="en-US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56"/>
              </a:lnSpc>
            </a:pPr>
            <a:r>
              <a:rPr lang="en-US" sz="2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Pense nisso!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9233535" y="1"/>
            <a:ext cx="7384563" cy="10286998"/>
          </a:xfrm>
          <a:custGeom>
            <a:avLst/>
            <a:gdLst/>
            <a:ahLst/>
            <a:cxnLst/>
            <a:rect l="l" t="t" r="r" b="b"/>
            <a:pathLst>
              <a:path w="7384563" h="10286998">
                <a:moveTo>
                  <a:pt x="7384563" y="0"/>
                </a:moveTo>
                <a:lnTo>
                  <a:pt x="0" y="0"/>
                </a:lnTo>
                <a:lnTo>
                  <a:pt x="0" y="10286999"/>
                </a:lnTo>
                <a:lnTo>
                  <a:pt x="7384563" y="10286999"/>
                </a:lnTo>
                <a:lnTo>
                  <a:pt x="7384563" y="0"/>
                </a:lnTo>
                <a:close/>
              </a:path>
            </a:pathLst>
          </a:custGeom>
          <a:blipFill>
            <a:blip r:embed="rId2"/>
            <a:stretch>
              <a:fillRect l="-58807" r="-4942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1134428" y="5876108"/>
            <a:ext cx="2160000" cy="810000"/>
            <a:chOff x="0" y="0"/>
            <a:chExt cx="2880000" cy="108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79979" cy="1080008"/>
            </a:xfrm>
            <a:custGeom>
              <a:avLst/>
              <a:gdLst/>
              <a:ahLst/>
              <a:cxnLst/>
              <a:rect l="l" t="t" r="r" b="b"/>
              <a:pathLst>
                <a:path w="2879979" h="1080008">
                  <a:moveTo>
                    <a:pt x="0" y="0"/>
                  </a:moveTo>
                  <a:lnTo>
                    <a:pt x="2879979" y="0"/>
                  </a:lnTo>
                  <a:lnTo>
                    <a:pt x="2879979" y="1080008"/>
                  </a:lnTo>
                  <a:lnTo>
                    <a:pt x="0" y="1080008"/>
                  </a:lnTo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25868" y="6086471"/>
            <a:ext cx="1977120" cy="37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</a:t>
            </a:r>
          </a:p>
        </p:txBody>
      </p:sp>
      <p:sp>
        <p:nvSpPr>
          <p:cNvPr id="12" name="Freeform 12"/>
          <p:cNvSpPr/>
          <p:nvPr/>
        </p:nvSpPr>
        <p:spPr>
          <a:xfrm rot="5400000">
            <a:off x="2676545" y="4697186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0" y="0"/>
                </a:moveTo>
                <a:lnTo>
                  <a:pt x="11402926" y="0"/>
                </a:lnTo>
                <a:lnTo>
                  <a:pt x="11402926" y="1711053"/>
                </a:lnTo>
                <a:lnTo>
                  <a:pt x="0" y="1711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 rot="5400000" flipH="1" flipV="1">
            <a:off x="11772162" y="4697186"/>
            <a:ext cx="11402926" cy="1711054"/>
          </a:xfrm>
          <a:custGeom>
            <a:avLst/>
            <a:gdLst/>
            <a:ahLst/>
            <a:cxnLst/>
            <a:rect l="l" t="t" r="r" b="b"/>
            <a:pathLst>
              <a:path w="11402926" h="1711054">
                <a:moveTo>
                  <a:pt x="11402925" y="1711053"/>
                </a:moveTo>
                <a:lnTo>
                  <a:pt x="0" y="1711053"/>
                </a:lnTo>
                <a:lnTo>
                  <a:pt x="0" y="0"/>
                </a:lnTo>
                <a:lnTo>
                  <a:pt x="11402925" y="0"/>
                </a:lnTo>
                <a:lnTo>
                  <a:pt x="11402925" y="1711053"/>
                </a:lnTo>
                <a:close/>
              </a:path>
            </a:pathLst>
          </a:custGeom>
          <a:blipFill>
            <a:blip r:embed="rId3"/>
            <a:stretch>
              <a:fillRect t="-829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5199" y="4238625"/>
            <a:ext cx="8789090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679"/>
              </a:lnSpc>
            </a:pPr>
            <a:r>
              <a:rPr lang="en-US" sz="11399" b="1">
                <a:solidFill>
                  <a:srgbClr val="DB222A"/>
                </a:solidFill>
                <a:latin typeface="Arimo Bold"/>
                <a:ea typeface="Arimo Bold"/>
                <a:cs typeface="Arimo Bold"/>
                <a:sym typeface="Arimo Bold"/>
              </a:rPr>
              <a:t>Obrigado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5199" y="624557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4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FDS (ex-FISPQ) Valendo Em 2025</a:t>
            </a:r>
          </a:p>
        </p:txBody>
      </p:sp>
      <p:sp>
        <p:nvSpPr>
          <p:cNvPr id="8" name="Freeform 8"/>
          <p:cNvSpPr/>
          <p:nvPr/>
        </p:nvSpPr>
        <p:spPr>
          <a:xfrm>
            <a:off x="1042989" y="3107344"/>
            <a:ext cx="1790502" cy="744105"/>
          </a:xfrm>
          <a:custGeom>
            <a:avLst/>
            <a:gdLst/>
            <a:ahLst/>
            <a:cxnLst/>
            <a:rect l="l" t="t" r="r" b="b"/>
            <a:pathLst>
              <a:path w="1790502" h="744105">
                <a:moveTo>
                  <a:pt x="0" y="0"/>
                </a:moveTo>
                <a:lnTo>
                  <a:pt x="1790502" y="0"/>
                </a:lnTo>
                <a:lnTo>
                  <a:pt x="1790502" y="744106"/>
                </a:lnTo>
                <a:lnTo>
                  <a:pt x="0" y="744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7448839" y="0"/>
            <a:ext cx="9937047" cy="10287000"/>
            <a:chOff x="0" y="0"/>
            <a:chExt cx="13249396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49402" cy="13715977"/>
            </a:xfrm>
            <a:custGeom>
              <a:avLst/>
              <a:gdLst/>
              <a:ahLst/>
              <a:cxnLst/>
              <a:rect l="l" t="t" r="r" b="b"/>
              <a:pathLst>
                <a:path w="13249402" h="13715977">
                  <a:moveTo>
                    <a:pt x="13249402" y="13715977"/>
                  </a:moveTo>
                  <a:lnTo>
                    <a:pt x="10447147" y="0"/>
                  </a:lnTo>
                  <a:lnTo>
                    <a:pt x="0" y="0"/>
                  </a:lnTo>
                  <a:lnTo>
                    <a:pt x="2802128" y="13715977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8712805" y="1827351"/>
            <a:ext cx="12831849" cy="6632298"/>
          </a:xfrm>
          <a:custGeom>
            <a:avLst/>
            <a:gdLst/>
            <a:ahLst/>
            <a:cxnLst/>
            <a:rect l="l" t="t" r="r" b="b"/>
            <a:pathLst>
              <a:path w="12831849" h="6632298">
                <a:moveTo>
                  <a:pt x="12831849" y="0"/>
                </a:moveTo>
                <a:lnTo>
                  <a:pt x="0" y="0"/>
                </a:lnTo>
                <a:lnTo>
                  <a:pt x="0" y="6632298"/>
                </a:lnTo>
                <a:lnTo>
                  <a:pt x="12831849" y="6632298"/>
                </a:lnTo>
                <a:lnTo>
                  <a:pt x="12831849" y="0"/>
                </a:lnTo>
                <a:close/>
              </a:path>
            </a:pathLst>
          </a:custGeom>
          <a:blipFill>
            <a:blip r:embed="rId4">
              <a:alphaModFix amt="51000"/>
            </a:blip>
            <a:stretch>
              <a:fillRect t="-6760" b="-206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9486801" y="1827351"/>
            <a:ext cx="9201594" cy="5863799"/>
          </a:xfrm>
          <a:custGeom>
            <a:avLst/>
            <a:gdLst/>
            <a:ahLst/>
            <a:cxnLst/>
            <a:rect l="l" t="t" r="r" b="b"/>
            <a:pathLst>
              <a:path w="9201594" h="5863799">
                <a:moveTo>
                  <a:pt x="0" y="0"/>
                </a:moveTo>
                <a:lnTo>
                  <a:pt x="9201594" y="0"/>
                </a:lnTo>
                <a:lnTo>
                  <a:pt x="9201594" y="5863798"/>
                </a:lnTo>
                <a:lnTo>
                  <a:pt x="0" y="5863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74" b="-227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27120" y="3758923"/>
            <a:ext cx="1589679" cy="1080000"/>
            <a:chOff x="0" y="0"/>
            <a:chExt cx="2119572" cy="144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19630" cy="1440053"/>
            </a:xfrm>
            <a:custGeom>
              <a:avLst/>
              <a:gdLst/>
              <a:ahLst/>
              <a:cxnLst/>
              <a:rect l="l" t="t" r="r" b="b"/>
              <a:pathLst>
                <a:path w="2119630" h="1440053">
                  <a:moveTo>
                    <a:pt x="0" y="1440053"/>
                  </a:moveTo>
                  <a:lnTo>
                    <a:pt x="557022" y="0"/>
                  </a:lnTo>
                  <a:lnTo>
                    <a:pt x="2119630" y="0"/>
                  </a:lnTo>
                  <a:lnTo>
                    <a:pt x="156260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0151960" y="4028924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9627120" y="5341238"/>
            <a:ext cx="1589679" cy="1080000"/>
            <a:chOff x="0" y="0"/>
            <a:chExt cx="2119572" cy="144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19630" cy="1440053"/>
            </a:xfrm>
            <a:custGeom>
              <a:avLst/>
              <a:gdLst/>
              <a:ahLst/>
              <a:cxnLst/>
              <a:rect l="l" t="t" r="r" b="b"/>
              <a:pathLst>
                <a:path w="2119630" h="1440053">
                  <a:moveTo>
                    <a:pt x="0" y="1440053"/>
                  </a:moveTo>
                  <a:lnTo>
                    <a:pt x="557022" y="0"/>
                  </a:lnTo>
                  <a:lnTo>
                    <a:pt x="2119630" y="0"/>
                  </a:lnTo>
                  <a:lnTo>
                    <a:pt x="156260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151960" y="5611238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9627120" y="6954931"/>
            <a:ext cx="1589679" cy="1080000"/>
            <a:chOff x="0" y="0"/>
            <a:chExt cx="2119572" cy="144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19630" cy="1440053"/>
            </a:xfrm>
            <a:custGeom>
              <a:avLst/>
              <a:gdLst/>
              <a:ahLst/>
              <a:cxnLst/>
              <a:rect l="l" t="t" r="r" b="b"/>
              <a:pathLst>
                <a:path w="2119630" h="1440053">
                  <a:moveTo>
                    <a:pt x="0" y="1440053"/>
                  </a:moveTo>
                  <a:lnTo>
                    <a:pt x="557022" y="0"/>
                  </a:lnTo>
                  <a:lnTo>
                    <a:pt x="2119630" y="0"/>
                  </a:lnTo>
                  <a:lnTo>
                    <a:pt x="156260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151960" y="7224932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9627120" y="8589774"/>
            <a:ext cx="1589679" cy="1080000"/>
            <a:chOff x="0" y="0"/>
            <a:chExt cx="2119572" cy="144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19630" cy="1440053"/>
            </a:xfrm>
            <a:custGeom>
              <a:avLst/>
              <a:gdLst/>
              <a:ahLst/>
              <a:cxnLst/>
              <a:rect l="l" t="t" r="r" b="b"/>
              <a:pathLst>
                <a:path w="2119630" h="1440053">
                  <a:moveTo>
                    <a:pt x="0" y="1440053"/>
                  </a:moveTo>
                  <a:lnTo>
                    <a:pt x="557022" y="0"/>
                  </a:lnTo>
                  <a:lnTo>
                    <a:pt x="2119630" y="0"/>
                  </a:lnTo>
                  <a:lnTo>
                    <a:pt x="156260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151960" y="8859774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1042988" y="1378616"/>
            <a:ext cx="6920616" cy="6920616"/>
          </a:xfrm>
          <a:custGeom>
            <a:avLst/>
            <a:gdLst/>
            <a:ahLst/>
            <a:cxnLst/>
            <a:rect l="l" t="t" r="r" b="b"/>
            <a:pathLst>
              <a:path w="6920616" h="6920616">
                <a:moveTo>
                  <a:pt x="0" y="0"/>
                </a:moveTo>
                <a:lnTo>
                  <a:pt x="6920615" y="0"/>
                </a:lnTo>
                <a:lnTo>
                  <a:pt x="6920615" y="6920615"/>
                </a:lnTo>
                <a:lnTo>
                  <a:pt x="0" y="69206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18560" y="1742913"/>
            <a:ext cx="7918132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Porque Uma FDS é </a:t>
            </a:r>
          </a:p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Tão Importante?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18560" y="134646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29266" y="3908403"/>
            <a:ext cx="5081749" cy="41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Lesões na pele.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29266" y="5590428"/>
            <a:ext cx="5081749" cy="41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Impactos na visão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29266" y="7136335"/>
            <a:ext cx="5081749" cy="41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Incêndio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729266" y="8771178"/>
            <a:ext cx="5081749" cy="41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Explosões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" y="9194007"/>
            <a:ext cx="1042986" cy="1092993"/>
            <a:chOff x="0" y="0"/>
            <a:chExt cx="1390648" cy="1457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6400" y="1742913"/>
            <a:ext cx="7918132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Por Que Uma FDS é Tão Importante?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6400" y="134646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3914" y="4326954"/>
            <a:ext cx="5081749" cy="590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7"/>
              </a:lnSpc>
            </a:pPr>
            <a:r>
              <a:rPr lang="en-US" sz="27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Contaminação da água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41768" y="4206050"/>
            <a:ext cx="1589679" cy="1080000"/>
            <a:chOff x="0" y="0"/>
            <a:chExt cx="2119572" cy="144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9630" cy="1440053"/>
            </a:xfrm>
            <a:custGeom>
              <a:avLst/>
              <a:gdLst/>
              <a:ahLst/>
              <a:cxnLst/>
              <a:rect l="l" t="t" r="r" b="b"/>
              <a:pathLst>
                <a:path w="2119630" h="1440053">
                  <a:moveTo>
                    <a:pt x="0" y="1440053"/>
                  </a:moveTo>
                  <a:lnTo>
                    <a:pt x="557022" y="0"/>
                  </a:lnTo>
                  <a:lnTo>
                    <a:pt x="2119630" y="0"/>
                  </a:lnTo>
                  <a:lnTo>
                    <a:pt x="156260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66608" y="4476050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951546" y="5661885"/>
            <a:ext cx="1589679" cy="1080000"/>
            <a:chOff x="0" y="0"/>
            <a:chExt cx="2119572" cy="144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19630" cy="1440053"/>
            </a:xfrm>
            <a:custGeom>
              <a:avLst/>
              <a:gdLst/>
              <a:ahLst/>
              <a:cxnLst/>
              <a:rect l="l" t="t" r="r" b="b"/>
              <a:pathLst>
                <a:path w="2119630" h="1440053">
                  <a:moveTo>
                    <a:pt x="0" y="1440053"/>
                  </a:moveTo>
                  <a:lnTo>
                    <a:pt x="557022" y="0"/>
                  </a:lnTo>
                  <a:lnTo>
                    <a:pt x="2119630" y="0"/>
                  </a:lnTo>
                  <a:lnTo>
                    <a:pt x="156260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76386" y="5931885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0" y="0"/>
                </a:lnTo>
                <a:lnTo>
                  <a:pt x="5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>
            <a:off x="934959" y="7113360"/>
            <a:ext cx="1589679" cy="1080000"/>
            <a:chOff x="0" y="0"/>
            <a:chExt cx="2119572" cy="144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19630" cy="1440053"/>
            </a:xfrm>
            <a:custGeom>
              <a:avLst/>
              <a:gdLst/>
              <a:ahLst/>
              <a:cxnLst/>
              <a:rect l="l" t="t" r="r" b="b"/>
              <a:pathLst>
                <a:path w="2119630" h="1440053">
                  <a:moveTo>
                    <a:pt x="0" y="1440053"/>
                  </a:moveTo>
                  <a:lnTo>
                    <a:pt x="557022" y="0"/>
                  </a:lnTo>
                  <a:lnTo>
                    <a:pt x="2119630" y="0"/>
                  </a:lnTo>
                  <a:lnTo>
                    <a:pt x="1562608" y="1440053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59798" y="7383360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540000" h="540000">
                <a:moveTo>
                  <a:pt x="0" y="0"/>
                </a:moveTo>
                <a:lnTo>
                  <a:pt x="540001" y="0"/>
                </a:lnTo>
                <a:lnTo>
                  <a:pt x="540001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3053693" y="5882500"/>
            <a:ext cx="5081749" cy="590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7"/>
              </a:lnSpc>
            </a:pPr>
            <a:r>
              <a:rPr lang="en-US" sz="27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Mortalidade de animais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37105" y="7246018"/>
            <a:ext cx="5081749" cy="108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7"/>
              </a:lnSpc>
            </a:pPr>
            <a:r>
              <a:rPr lang="en-US" sz="27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Reações químicas indesejadas conforme manuseio</a:t>
            </a:r>
          </a:p>
        </p:txBody>
      </p:sp>
      <p:sp>
        <p:nvSpPr>
          <p:cNvPr id="19" name="Freeform 19" descr="Desenho de uma pessoa  Descrição gerada automaticamente com confiança média"/>
          <p:cNvSpPr/>
          <p:nvPr/>
        </p:nvSpPr>
        <p:spPr>
          <a:xfrm>
            <a:off x="9177592" y="1650207"/>
            <a:ext cx="7543800" cy="7543800"/>
          </a:xfrm>
          <a:custGeom>
            <a:avLst/>
            <a:gdLst/>
            <a:ahLst/>
            <a:cxnLst/>
            <a:rect l="l" t="t" r="r" b="b"/>
            <a:pathLst>
              <a:path w="7543800" h="7543800">
                <a:moveTo>
                  <a:pt x="0" y="0"/>
                </a:moveTo>
                <a:lnTo>
                  <a:pt x="7543800" y="0"/>
                </a:lnTo>
                <a:lnTo>
                  <a:pt x="75438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41168" y="6926396"/>
            <a:ext cx="3847141" cy="431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Cor dos Perigos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41169" y="7407117"/>
            <a:ext cx="3847147" cy="178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Nem todas as pessoas que vão usar uma substância química, mistura ou várias irão saber de cor todos esses perigos.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12151" y="6926396"/>
            <a:ext cx="3847141" cy="431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Situações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12153" y="7407117"/>
            <a:ext cx="3847148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Existem situações que envolvem acidentes, como quedas ou ingestão indevida.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2987" y="3600063"/>
            <a:ext cx="6609148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Por Que Uma FDS é Tão Importante?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2987" y="3203614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764867" y="1039924"/>
            <a:ext cx="5688631" cy="5688631"/>
          </a:xfrm>
          <a:custGeom>
            <a:avLst/>
            <a:gdLst/>
            <a:ahLst/>
            <a:cxnLst/>
            <a:rect l="l" t="t" r="r" b="b"/>
            <a:pathLst>
              <a:path w="5688631" h="5688631">
                <a:moveTo>
                  <a:pt x="0" y="0"/>
                </a:moveTo>
                <a:lnTo>
                  <a:pt x="5688630" y="0"/>
                </a:lnTo>
                <a:lnTo>
                  <a:pt x="5688630" y="5688631"/>
                </a:lnTo>
                <a:lnTo>
                  <a:pt x="0" y="568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68000" y="0"/>
            <a:ext cx="4320000" cy="10287000"/>
            <a:chOff x="0" y="0"/>
            <a:chExt cx="5760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59958" cy="13716000"/>
            </a:xfrm>
            <a:custGeom>
              <a:avLst/>
              <a:gdLst/>
              <a:ahLst/>
              <a:cxnLst/>
              <a:rect l="l" t="t" r="r" b="b"/>
              <a:pathLst>
                <a:path w="5759958" h="13716000">
                  <a:moveTo>
                    <a:pt x="0" y="0"/>
                  </a:moveTo>
                  <a:lnTo>
                    <a:pt x="5759958" y="0"/>
                  </a:lnTo>
                  <a:lnTo>
                    <a:pt x="575995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404255" y="1228870"/>
            <a:ext cx="14427802" cy="9612523"/>
          </a:xfrm>
          <a:custGeom>
            <a:avLst/>
            <a:gdLst/>
            <a:ahLst/>
            <a:cxnLst/>
            <a:rect l="l" t="t" r="r" b="b"/>
            <a:pathLst>
              <a:path w="14427802" h="9612523">
                <a:moveTo>
                  <a:pt x="14427802" y="0"/>
                </a:moveTo>
                <a:lnTo>
                  <a:pt x="0" y="0"/>
                </a:lnTo>
                <a:lnTo>
                  <a:pt x="0" y="9612523"/>
                </a:lnTo>
                <a:lnTo>
                  <a:pt x="14427802" y="9612523"/>
                </a:lnTo>
                <a:lnTo>
                  <a:pt x="1442780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6400" y="1742913"/>
            <a:ext cx="7918132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Por Que Uma FDS é Tão Importante?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427" y="134646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4429" y="4233491"/>
            <a:ext cx="6761683" cy="85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Para esses e outros casos, informação correta vale muito e salva vidas.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4429" y="5277508"/>
            <a:ext cx="607903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27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 por isso a FDS é tão importante!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" y="9194007"/>
            <a:ext cx="1042986" cy="1092993"/>
            <a:chOff x="0" y="0"/>
            <a:chExt cx="1390648" cy="1457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0650" cy="1457325"/>
            </a:xfrm>
            <a:custGeom>
              <a:avLst/>
              <a:gdLst/>
              <a:ahLst/>
              <a:cxnLst/>
              <a:rect l="l" t="t" r="r" b="b"/>
              <a:pathLst>
                <a:path w="1390650" h="1457325">
                  <a:moveTo>
                    <a:pt x="0" y="1457325"/>
                  </a:moveTo>
                  <a:lnTo>
                    <a:pt x="385572" y="0"/>
                  </a:lnTo>
                  <a:lnTo>
                    <a:pt x="1390650" y="0"/>
                  </a:lnTo>
                  <a:lnTo>
                    <a:pt x="1005078" y="1457325"/>
                  </a:lnTo>
                  <a:close/>
                </a:path>
              </a:pathLst>
            </a:custGeom>
            <a:solidFill>
              <a:srgbClr val="DB222A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Freeform 6"/>
          <p:cNvSpPr/>
          <p:nvPr/>
        </p:nvSpPr>
        <p:spPr>
          <a:xfrm>
            <a:off x="10512000" y="0"/>
            <a:ext cx="9420835" cy="10287000"/>
          </a:xfrm>
          <a:custGeom>
            <a:avLst/>
            <a:gdLst/>
            <a:ahLst/>
            <a:cxnLst/>
            <a:rect l="l" t="t" r="r" b="b"/>
            <a:pathLst>
              <a:path w="9420835" h="10287000">
                <a:moveTo>
                  <a:pt x="0" y="0"/>
                </a:moveTo>
                <a:lnTo>
                  <a:pt x="9420836" y="0"/>
                </a:lnTo>
                <a:lnTo>
                  <a:pt x="94208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538121" y="5811971"/>
            <a:ext cx="6624301" cy="3584444"/>
          </a:xfrm>
          <a:custGeom>
            <a:avLst/>
            <a:gdLst/>
            <a:ahLst/>
            <a:cxnLst/>
            <a:rect l="l" t="t" r="r" b="b"/>
            <a:pathLst>
              <a:path w="6624301" h="3584444">
                <a:moveTo>
                  <a:pt x="0" y="0"/>
                </a:moveTo>
                <a:lnTo>
                  <a:pt x="6624301" y="0"/>
                </a:lnTo>
                <a:lnTo>
                  <a:pt x="6624301" y="3584444"/>
                </a:lnTo>
                <a:lnTo>
                  <a:pt x="0" y="358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652972" y="5143500"/>
            <a:ext cx="5940000" cy="3779999"/>
          </a:xfrm>
          <a:custGeom>
            <a:avLst/>
            <a:gdLst/>
            <a:ahLst/>
            <a:cxnLst/>
            <a:rect l="l" t="t" r="r" b="b"/>
            <a:pathLst>
              <a:path w="5940000" h="3779999">
                <a:moveTo>
                  <a:pt x="0" y="0"/>
                </a:moveTo>
                <a:lnTo>
                  <a:pt x="5940000" y="0"/>
                </a:lnTo>
                <a:lnTo>
                  <a:pt x="5940000" y="3779999"/>
                </a:lnTo>
                <a:lnTo>
                  <a:pt x="0" y="3779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571" b="-285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9416521" y="1494128"/>
            <a:ext cx="6624301" cy="3584444"/>
          </a:xfrm>
          <a:custGeom>
            <a:avLst/>
            <a:gdLst/>
            <a:ahLst/>
            <a:cxnLst/>
            <a:rect l="l" t="t" r="r" b="b"/>
            <a:pathLst>
              <a:path w="6624301" h="3584444">
                <a:moveTo>
                  <a:pt x="0" y="0"/>
                </a:moveTo>
                <a:lnTo>
                  <a:pt x="6624301" y="0"/>
                </a:lnTo>
                <a:lnTo>
                  <a:pt x="6624301" y="3584444"/>
                </a:lnTo>
                <a:lnTo>
                  <a:pt x="0" y="358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</a:blip>
            <a:stretch>
              <a:fillRect t="-1976" b="-19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9637573" y="909001"/>
            <a:ext cx="5940000" cy="3779999"/>
          </a:xfrm>
          <a:custGeom>
            <a:avLst/>
            <a:gdLst/>
            <a:ahLst/>
            <a:cxnLst/>
            <a:rect l="l" t="t" r="r" b="b"/>
            <a:pathLst>
              <a:path w="5940000" h="3779999">
                <a:moveTo>
                  <a:pt x="0" y="0"/>
                </a:moveTo>
                <a:lnTo>
                  <a:pt x="5940000" y="0"/>
                </a:lnTo>
                <a:lnTo>
                  <a:pt x="5940000" y="3779998"/>
                </a:lnTo>
                <a:lnTo>
                  <a:pt x="0" y="37799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571" b="-285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91440" y="9512380"/>
            <a:ext cx="860106" cy="456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4428" y="1742913"/>
            <a:ext cx="7918132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Qual a Diferença Entre </a:t>
            </a:r>
          </a:p>
          <a:p>
            <a:pPr algn="l">
              <a:lnSpc>
                <a:spcPts val="5759"/>
              </a:lnSpc>
            </a:pP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FDS 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 </a:t>
            </a:r>
            <a:r>
              <a:rPr lang="en-US" sz="480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FISPQ</a:t>
            </a:r>
            <a:r>
              <a:rPr lang="en-US" sz="48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4427" y="1346465"/>
            <a:ext cx="7918132" cy="32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>
                <a:solidFill>
                  <a:srgbClr val="DB22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FDS (ex-FISPQ)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598926"/>
            <a:ext cx="7393076" cy="304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Muitas pessoas já ouviram falar na Ficha de Informação de Segurança para Produtos Químicos – FISPQ. </a:t>
            </a:r>
          </a:p>
          <a:p>
            <a:pPr algn="l">
              <a:lnSpc>
                <a:spcPts val="3456"/>
              </a:lnSpc>
            </a:pPr>
            <a:endParaRPr lang="en-US"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56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Por muitos anos essa ficha foi o documento que trazia as informações sobre perigos e restrições relacionados a substâncias ou misturas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1807</Words>
  <Application>Microsoft Office PowerPoint</Application>
  <PresentationFormat>Personalizar</PresentationFormat>
  <Paragraphs>254</Paragraphs>
  <Slides>42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3" baseType="lpstr">
      <vt:lpstr>Arimo Bold</vt:lpstr>
      <vt:lpstr>Arial</vt:lpstr>
      <vt:lpstr>Montserrat Bold</vt:lpstr>
      <vt:lpstr>Montserrat Bold Italics</vt:lpstr>
      <vt:lpstr>Calibri</vt:lpstr>
      <vt:lpstr>Montserrat</vt:lpstr>
      <vt:lpstr>Arimo Bold Italics</vt:lpstr>
      <vt:lpstr>Archivo Black</vt:lpstr>
      <vt:lpstr>Montserrat Italics</vt:lpstr>
      <vt:lpstr>Arimo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Herbert Bento</cp:lastModifiedBy>
  <cp:revision>1</cp:revision>
  <dcterms:created xsi:type="dcterms:W3CDTF">2006-08-16T00:00:00Z</dcterms:created>
  <dcterms:modified xsi:type="dcterms:W3CDTF">2025-06-12T17:40:36Z</dcterms:modified>
  <dc:identifier>DAGWLkKDxMo</dc:identifier>
</cp:coreProperties>
</file>