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Inter Bold" charset="1" panose="02000503000000020004"/>
      <p:regular r:id="rId17"/>
    </p:embeddedFont>
    <p:embeddedFont>
      <p:font typeface="Inter" charset="1" panose="020005030000000200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Slides/notesSlide2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21" Target="notesSlides/notesSlide4.xml" Type="http://schemas.openxmlformats.org/officeDocument/2006/relationships/notesSlide"/><Relationship Id="rId22" Target="notesSlides/notesSlide5.xml" Type="http://schemas.openxmlformats.org/officeDocument/2006/relationships/notesSlide"/><Relationship Id="rId23" Target="notesSlides/notesSlide6.xml" Type="http://schemas.openxmlformats.org/officeDocument/2006/relationships/notesSlide"/><Relationship Id="rId24" Target="notesSlides/notesSlide7.xml" Type="http://schemas.openxmlformats.org/officeDocument/2006/relationships/notesSlide"/><Relationship Id="rId25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850238" y="3127324"/>
            <a:ext cx="9445523" cy="1800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Inclusão, Lei de Cotas e Cadastramento de PcD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50238" y="5267325"/>
            <a:ext cx="9445523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Um compromisso com a diversidade, o respeito e a construção de um ambiente de trabalho mais humano para todas as pessoas.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850238" y="6588766"/>
            <a:ext cx="3128067" cy="532809"/>
            <a:chOff x="0" y="0"/>
            <a:chExt cx="4170756" cy="7104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70680" cy="710438"/>
            </a:xfrm>
            <a:custGeom>
              <a:avLst/>
              <a:gdLst/>
              <a:ahLst/>
              <a:cxnLst/>
              <a:rect r="r" b="b" t="t" l="l"/>
              <a:pathLst>
                <a:path h="710438" w="4170680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4043680" y="0"/>
                  </a:lnTo>
                  <a:cubicBezTo>
                    <a:pt x="4113784" y="0"/>
                    <a:pt x="4170680" y="56896"/>
                    <a:pt x="4170680" y="127000"/>
                  </a:cubicBezTo>
                  <a:lnTo>
                    <a:pt x="4170680" y="583438"/>
                  </a:lnTo>
                  <a:cubicBezTo>
                    <a:pt x="4170680" y="653542"/>
                    <a:pt x="4113784" y="710438"/>
                    <a:pt x="4043680" y="710438"/>
                  </a:cubicBezTo>
                  <a:lnTo>
                    <a:pt x="127000" y="710438"/>
                  </a:lnTo>
                  <a:cubicBezTo>
                    <a:pt x="56896" y="710438"/>
                    <a:pt x="0" y="653542"/>
                    <a:pt x="0" y="583438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020345" y="6597548"/>
            <a:ext cx="2787853" cy="43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COMUNICAÇÃO INTERNA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115227" y="6574479"/>
            <a:ext cx="2118122" cy="561384"/>
            <a:chOff x="0" y="0"/>
            <a:chExt cx="2824162" cy="7485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824226" cy="748538"/>
            </a:xfrm>
            <a:custGeom>
              <a:avLst/>
              <a:gdLst/>
              <a:ahLst/>
              <a:cxnLst/>
              <a:rect r="r" b="b" t="t" l="l"/>
              <a:pathLst>
                <a:path h="748538" w="2824226">
                  <a:moveTo>
                    <a:pt x="0" y="133350"/>
                  </a:moveTo>
                  <a:cubicBezTo>
                    <a:pt x="0" y="59690"/>
                    <a:pt x="60452" y="0"/>
                    <a:pt x="135001" y="0"/>
                  </a:cubicBezTo>
                  <a:lnTo>
                    <a:pt x="2689225" y="0"/>
                  </a:lnTo>
                  <a:lnTo>
                    <a:pt x="2689225" y="6350"/>
                  </a:lnTo>
                  <a:lnTo>
                    <a:pt x="2689225" y="0"/>
                  </a:lnTo>
                  <a:cubicBezTo>
                    <a:pt x="2763647" y="0"/>
                    <a:pt x="2824226" y="59690"/>
                    <a:pt x="2824226" y="133350"/>
                  </a:cubicBezTo>
                  <a:lnTo>
                    <a:pt x="2817876" y="133350"/>
                  </a:lnTo>
                  <a:lnTo>
                    <a:pt x="2824226" y="133350"/>
                  </a:lnTo>
                  <a:lnTo>
                    <a:pt x="2824226" y="615188"/>
                  </a:lnTo>
                  <a:lnTo>
                    <a:pt x="2817876" y="615188"/>
                  </a:lnTo>
                  <a:lnTo>
                    <a:pt x="2824226" y="615188"/>
                  </a:lnTo>
                  <a:cubicBezTo>
                    <a:pt x="2824226" y="688975"/>
                    <a:pt x="2763774" y="748538"/>
                    <a:pt x="2689225" y="748538"/>
                  </a:cubicBezTo>
                  <a:lnTo>
                    <a:pt x="2689225" y="742188"/>
                  </a:lnTo>
                  <a:lnTo>
                    <a:pt x="2689225" y="748538"/>
                  </a:lnTo>
                  <a:lnTo>
                    <a:pt x="135001" y="748538"/>
                  </a:lnTo>
                  <a:lnTo>
                    <a:pt x="135001" y="742188"/>
                  </a:lnTo>
                  <a:lnTo>
                    <a:pt x="135001" y="748538"/>
                  </a:lnTo>
                  <a:cubicBezTo>
                    <a:pt x="60452" y="748538"/>
                    <a:pt x="0" y="688848"/>
                    <a:pt x="0" y="615188"/>
                  </a:cubicBezTo>
                  <a:lnTo>
                    <a:pt x="0" y="133350"/>
                  </a:lnTo>
                  <a:lnTo>
                    <a:pt x="6350" y="133350"/>
                  </a:lnTo>
                  <a:lnTo>
                    <a:pt x="0" y="133350"/>
                  </a:lnTo>
                  <a:moveTo>
                    <a:pt x="12700" y="133350"/>
                  </a:moveTo>
                  <a:lnTo>
                    <a:pt x="12700" y="615188"/>
                  </a:lnTo>
                  <a:lnTo>
                    <a:pt x="6350" y="615188"/>
                  </a:lnTo>
                  <a:lnTo>
                    <a:pt x="12700" y="615188"/>
                  </a:lnTo>
                  <a:cubicBezTo>
                    <a:pt x="12700" y="681736"/>
                    <a:pt x="67310" y="735838"/>
                    <a:pt x="135001" y="735838"/>
                  </a:cubicBezTo>
                  <a:lnTo>
                    <a:pt x="2689225" y="735838"/>
                  </a:lnTo>
                  <a:cubicBezTo>
                    <a:pt x="2756789" y="735838"/>
                    <a:pt x="2811526" y="681736"/>
                    <a:pt x="2811526" y="615188"/>
                  </a:cubicBezTo>
                  <a:lnTo>
                    <a:pt x="2811526" y="133350"/>
                  </a:lnTo>
                  <a:cubicBezTo>
                    <a:pt x="2811526" y="66802"/>
                    <a:pt x="2756916" y="12700"/>
                    <a:pt x="2689225" y="12700"/>
                  </a:cubicBezTo>
                  <a:lnTo>
                    <a:pt x="135001" y="12700"/>
                  </a:lnTo>
                  <a:lnTo>
                    <a:pt x="135001" y="6350"/>
                  </a:lnTo>
                  <a:lnTo>
                    <a:pt x="135001" y="12700"/>
                  </a:lnTo>
                  <a:cubicBezTo>
                    <a:pt x="67310" y="12700"/>
                    <a:pt x="12700" y="66802"/>
                    <a:pt x="12700" y="133350"/>
                  </a:cubicBez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1299622" y="6597548"/>
            <a:ext cx="1749323" cy="439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4950BC"/>
                </a:solidFill>
                <a:latin typeface="Inter"/>
                <a:ea typeface="Inter"/>
                <a:cs typeface="Inter"/>
                <a:sym typeface="Inter"/>
              </a:rPr>
              <a:t>RH &amp; INCLUSÃO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2297611"/>
            <a:ext cx="6336506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Por que estamos comunicando isso?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2844403"/>
            <a:ext cx="9578873" cy="91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Objetivo deste Comunicado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4098427"/>
            <a:ext cx="16303523" cy="99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Queremos garantir que todos os colaboradores conheçam seus direitos, as oportunidades disponíveis e os canais de apoio para o cadastramento de Pessoas com Deficiência (PcD) em nossa empresa.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87476" y="5405590"/>
            <a:ext cx="5254971" cy="2569521"/>
            <a:chOff x="0" y="0"/>
            <a:chExt cx="7006628" cy="34260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6350"/>
              <a:ext cx="6993890" cy="3413252"/>
            </a:xfrm>
            <a:custGeom>
              <a:avLst/>
              <a:gdLst/>
              <a:ahLst/>
              <a:cxnLst/>
              <a:rect r="r" b="b" t="t" l="l"/>
              <a:pathLst>
                <a:path h="3413252" w="6993890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6834886" y="0"/>
                  </a:lnTo>
                  <a:cubicBezTo>
                    <a:pt x="6922643" y="0"/>
                    <a:pt x="6993890" y="71120"/>
                    <a:pt x="6993890" y="158750"/>
                  </a:cubicBezTo>
                  <a:lnTo>
                    <a:pt x="6993890" y="3254502"/>
                  </a:lnTo>
                  <a:cubicBezTo>
                    <a:pt x="6993890" y="3342259"/>
                    <a:pt x="6922643" y="3413252"/>
                    <a:pt x="6834759" y="3413252"/>
                  </a:cubicBezTo>
                  <a:lnTo>
                    <a:pt x="159131" y="3413252"/>
                  </a:lnTo>
                  <a:cubicBezTo>
                    <a:pt x="71247" y="3413252"/>
                    <a:pt x="0" y="3342132"/>
                    <a:pt x="0" y="3254502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006717" cy="3425952"/>
            </a:xfrm>
            <a:custGeom>
              <a:avLst/>
              <a:gdLst/>
              <a:ahLst/>
              <a:cxnLst/>
              <a:rect r="r" b="b" t="t" l="l"/>
              <a:pathLst>
                <a:path h="3425952" w="7006717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3260852"/>
                  </a:lnTo>
                  <a:lnTo>
                    <a:pt x="7000367" y="3260852"/>
                  </a:lnTo>
                  <a:lnTo>
                    <a:pt x="7006717" y="3260852"/>
                  </a:lnTo>
                  <a:cubicBezTo>
                    <a:pt x="7006717" y="3352038"/>
                    <a:pt x="6932676" y="3425952"/>
                    <a:pt x="6841236" y="3425952"/>
                  </a:cubicBezTo>
                  <a:lnTo>
                    <a:pt x="6841236" y="3419602"/>
                  </a:lnTo>
                  <a:lnTo>
                    <a:pt x="6841236" y="3425952"/>
                  </a:lnTo>
                  <a:lnTo>
                    <a:pt x="165481" y="3425952"/>
                  </a:lnTo>
                  <a:lnTo>
                    <a:pt x="165481" y="3419602"/>
                  </a:lnTo>
                  <a:lnTo>
                    <a:pt x="165481" y="3425952"/>
                  </a:lnTo>
                  <a:cubicBezTo>
                    <a:pt x="74168" y="3425952"/>
                    <a:pt x="0" y="3352038"/>
                    <a:pt x="0" y="3260852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60852"/>
                  </a:lnTo>
                  <a:lnTo>
                    <a:pt x="6350" y="3260852"/>
                  </a:lnTo>
                  <a:lnTo>
                    <a:pt x="12700" y="3260852"/>
                  </a:lnTo>
                  <a:cubicBezTo>
                    <a:pt x="12700" y="3345053"/>
                    <a:pt x="81026" y="3413252"/>
                    <a:pt x="165481" y="3413252"/>
                  </a:cubicBezTo>
                  <a:lnTo>
                    <a:pt x="6841236" y="3413252"/>
                  </a:lnTo>
                  <a:cubicBezTo>
                    <a:pt x="6925564" y="3413252"/>
                    <a:pt x="6994017" y="3345053"/>
                    <a:pt x="6994017" y="3260852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236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285284" y="5684339"/>
            <a:ext cx="3544043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Transparência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5284" y="6230693"/>
            <a:ext cx="465936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Informar sobre as obrigações legais e os processos internos de forma clara e acessível.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516443" y="5405590"/>
            <a:ext cx="5254971" cy="2569521"/>
            <a:chOff x="0" y="0"/>
            <a:chExt cx="7006628" cy="34260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350" y="6350"/>
              <a:ext cx="6993890" cy="3413252"/>
            </a:xfrm>
            <a:custGeom>
              <a:avLst/>
              <a:gdLst/>
              <a:ahLst/>
              <a:cxnLst/>
              <a:rect r="r" b="b" t="t" l="l"/>
              <a:pathLst>
                <a:path h="3413252" w="6993890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6834886" y="0"/>
                  </a:lnTo>
                  <a:cubicBezTo>
                    <a:pt x="6922643" y="0"/>
                    <a:pt x="6993890" y="71120"/>
                    <a:pt x="6993890" y="158750"/>
                  </a:cubicBezTo>
                  <a:lnTo>
                    <a:pt x="6993890" y="3254502"/>
                  </a:lnTo>
                  <a:cubicBezTo>
                    <a:pt x="6993890" y="3342259"/>
                    <a:pt x="6922643" y="3413252"/>
                    <a:pt x="6834759" y="3413252"/>
                  </a:cubicBezTo>
                  <a:lnTo>
                    <a:pt x="159131" y="3413252"/>
                  </a:lnTo>
                  <a:cubicBezTo>
                    <a:pt x="71247" y="3413252"/>
                    <a:pt x="0" y="3342132"/>
                    <a:pt x="0" y="3254502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006717" cy="3425952"/>
            </a:xfrm>
            <a:custGeom>
              <a:avLst/>
              <a:gdLst/>
              <a:ahLst/>
              <a:cxnLst/>
              <a:rect r="r" b="b" t="t" l="l"/>
              <a:pathLst>
                <a:path h="3425952" w="7006717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3260852"/>
                  </a:lnTo>
                  <a:lnTo>
                    <a:pt x="7000367" y="3260852"/>
                  </a:lnTo>
                  <a:lnTo>
                    <a:pt x="7006717" y="3260852"/>
                  </a:lnTo>
                  <a:cubicBezTo>
                    <a:pt x="7006717" y="3352038"/>
                    <a:pt x="6932676" y="3425952"/>
                    <a:pt x="6841236" y="3425952"/>
                  </a:cubicBezTo>
                  <a:lnTo>
                    <a:pt x="6841236" y="3419602"/>
                  </a:lnTo>
                  <a:lnTo>
                    <a:pt x="6841236" y="3425952"/>
                  </a:lnTo>
                  <a:lnTo>
                    <a:pt x="165481" y="3425952"/>
                  </a:lnTo>
                  <a:lnTo>
                    <a:pt x="165481" y="3419602"/>
                  </a:lnTo>
                  <a:lnTo>
                    <a:pt x="165481" y="3425952"/>
                  </a:lnTo>
                  <a:cubicBezTo>
                    <a:pt x="74168" y="3425952"/>
                    <a:pt x="0" y="3352038"/>
                    <a:pt x="0" y="3260852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60852"/>
                  </a:lnTo>
                  <a:lnTo>
                    <a:pt x="6350" y="3260852"/>
                  </a:lnTo>
                  <a:lnTo>
                    <a:pt x="12700" y="3260852"/>
                  </a:lnTo>
                  <a:cubicBezTo>
                    <a:pt x="12700" y="3345053"/>
                    <a:pt x="81026" y="3413252"/>
                    <a:pt x="165481" y="3413252"/>
                  </a:cubicBezTo>
                  <a:lnTo>
                    <a:pt x="6841236" y="3413252"/>
                  </a:lnTo>
                  <a:cubicBezTo>
                    <a:pt x="6925564" y="3413252"/>
                    <a:pt x="6994017" y="3345053"/>
                    <a:pt x="6994017" y="3260852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236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6814242" y="5684339"/>
            <a:ext cx="3544043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Pertencimento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814242" y="6230693"/>
            <a:ext cx="465936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Reforçar que cada pessoa tem valor e que a diversidade fortalece nossa equipe.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045401" y="5405590"/>
            <a:ext cx="5254971" cy="2569521"/>
            <a:chOff x="0" y="0"/>
            <a:chExt cx="7006628" cy="34260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6350" y="6350"/>
              <a:ext cx="6993890" cy="3413252"/>
            </a:xfrm>
            <a:custGeom>
              <a:avLst/>
              <a:gdLst/>
              <a:ahLst/>
              <a:cxnLst/>
              <a:rect r="r" b="b" t="t" l="l"/>
              <a:pathLst>
                <a:path h="3413252" w="6993890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6834886" y="0"/>
                  </a:lnTo>
                  <a:cubicBezTo>
                    <a:pt x="6922643" y="0"/>
                    <a:pt x="6993890" y="71120"/>
                    <a:pt x="6993890" y="158750"/>
                  </a:cubicBezTo>
                  <a:lnTo>
                    <a:pt x="6993890" y="3254502"/>
                  </a:lnTo>
                  <a:cubicBezTo>
                    <a:pt x="6993890" y="3342259"/>
                    <a:pt x="6922643" y="3413252"/>
                    <a:pt x="6834759" y="3413252"/>
                  </a:cubicBezTo>
                  <a:lnTo>
                    <a:pt x="159131" y="3413252"/>
                  </a:lnTo>
                  <a:cubicBezTo>
                    <a:pt x="71247" y="3413252"/>
                    <a:pt x="0" y="3342132"/>
                    <a:pt x="0" y="3254502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006717" cy="3425952"/>
            </a:xfrm>
            <a:custGeom>
              <a:avLst/>
              <a:gdLst/>
              <a:ahLst/>
              <a:cxnLst/>
              <a:rect r="r" b="b" t="t" l="l"/>
              <a:pathLst>
                <a:path h="3425952" w="7006717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3260852"/>
                  </a:lnTo>
                  <a:lnTo>
                    <a:pt x="7000367" y="3260852"/>
                  </a:lnTo>
                  <a:lnTo>
                    <a:pt x="7006717" y="3260852"/>
                  </a:lnTo>
                  <a:cubicBezTo>
                    <a:pt x="7006717" y="3352038"/>
                    <a:pt x="6932676" y="3425952"/>
                    <a:pt x="6841236" y="3425952"/>
                  </a:cubicBezTo>
                  <a:lnTo>
                    <a:pt x="6841236" y="3419602"/>
                  </a:lnTo>
                  <a:lnTo>
                    <a:pt x="6841236" y="3425952"/>
                  </a:lnTo>
                  <a:lnTo>
                    <a:pt x="165481" y="3425952"/>
                  </a:lnTo>
                  <a:lnTo>
                    <a:pt x="165481" y="3419602"/>
                  </a:lnTo>
                  <a:lnTo>
                    <a:pt x="165481" y="3425952"/>
                  </a:lnTo>
                  <a:cubicBezTo>
                    <a:pt x="74168" y="3425952"/>
                    <a:pt x="0" y="3352038"/>
                    <a:pt x="0" y="3260852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60852"/>
                  </a:lnTo>
                  <a:lnTo>
                    <a:pt x="6350" y="3260852"/>
                  </a:lnTo>
                  <a:lnTo>
                    <a:pt x="12700" y="3260852"/>
                  </a:lnTo>
                  <a:cubicBezTo>
                    <a:pt x="12700" y="3345053"/>
                    <a:pt x="81026" y="3413252"/>
                    <a:pt x="165481" y="3413252"/>
                  </a:cubicBezTo>
                  <a:lnTo>
                    <a:pt x="6841236" y="3413252"/>
                  </a:lnTo>
                  <a:cubicBezTo>
                    <a:pt x="6925564" y="3413252"/>
                    <a:pt x="6994017" y="3345053"/>
                    <a:pt x="6994017" y="3260852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236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2343209" y="5684339"/>
            <a:ext cx="3544043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Ação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43209" y="6230693"/>
            <a:ext cx="4659363" cy="144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Orientar colaboradores PcD sobre como se cadastrar e iniciar o processo com segurança.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430000" y="0"/>
            <a:ext cx="6858000" cy="10287000"/>
            <a:chOff x="0" y="0"/>
            <a:chExt cx="91440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02046" y="1270997"/>
            <a:ext cx="9625908" cy="1629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506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 Lei de Cotas: o que diz a legislação?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02046" y="3515916"/>
            <a:ext cx="2103539" cy="469402"/>
            <a:chOff x="0" y="0"/>
            <a:chExt cx="2804719" cy="62586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04668" cy="625856"/>
            </a:xfrm>
            <a:custGeom>
              <a:avLst/>
              <a:gdLst/>
              <a:ahLst/>
              <a:cxnLst/>
              <a:rect r="r" b="b" t="t" l="l"/>
              <a:pathLst>
                <a:path h="625856" w="2804668">
                  <a:moveTo>
                    <a:pt x="0" y="115443"/>
                  </a:moveTo>
                  <a:cubicBezTo>
                    <a:pt x="0" y="51689"/>
                    <a:pt x="51689" y="0"/>
                    <a:pt x="115443" y="0"/>
                  </a:cubicBezTo>
                  <a:lnTo>
                    <a:pt x="2689225" y="0"/>
                  </a:lnTo>
                  <a:cubicBezTo>
                    <a:pt x="2752979" y="0"/>
                    <a:pt x="2804668" y="51689"/>
                    <a:pt x="2804668" y="115443"/>
                  </a:cubicBezTo>
                  <a:lnTo>
                    <a:pt x="2804668" y="510413"/>
                  </a:lnTo>
                  <a:cubicBezTo>
                    <a:pt x="2804668" y="574167"/>
                    <a:pt x="2752979" y="625856"/>
                    <a:pt x="2689225" y="625856"/>
                  </a:cubicBezTo>
                  <a:lnTo>
                    <a:pt x="115443" y="625856"/>
                  </a:lnTo>
                  <a:cubicBezTo>
                    <a:pt x="51689" y="625856"/>
                    <a:pt x="0" y="574167"/>
                    <a:pt x="0" y="510413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56684" y="3536004"/>
            <a:ext cx="1794272" cy="372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62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LEI Nº 13.146/2015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02046" y="4069404"/>
            <a:ext cx="4498629" cy="814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Lei Brasileira de Inclusão (LBI)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2046" y="5051974"/>
            <a:ext cx="4498629" cy="2034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Conhecida como Estatuto da Pessoa com Deficiência, garante os direitos fundamentais das PcDs em todas as áreas da vida — saúde, educação, trabalho, lazer e acessibilidade.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034088" y="3511153"/>
            <a:ext cx="3114675" cy="497977"/>
            <a:chOff x="0" y="0"/>
            <a:chExt cx="4152900" cy="66396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152900" cy="663956"/>
            </a:xfrm>
            <a:custGeom>
              <a:avLst/>
              <a:gdLst/>
              <a:ahLst/>
              <a:cxnLst/>
              <a:rect r="r" b="b" t="t" l="l"/>
              <a:pathLst>
                <a:path h="663956" w="4152900">
                  <a:moveTo>
                    <a:pt x="0" y="121793"/>
                  </a:moveTo>
                  <a:cubicBezTo>
                    <a:pt x="0" y="54483"/>
                    <a:pt x="55499" y="0"/>
                    <a:pt x="123698" y="0"/>
                  </a:cubicBezTo>
                  <a:lnTo>
                    <a:pt x="4029202" y="0"/>
                  </a:lnTo>
                  <a:lnTo>
                    <a:pt x="4029202" y="6350"/>
                  </a:lnTo>
                  <a:lnTo>
                    <a:pt x="4029202" y="0"/>
                  </a:lnTo>
                  <a:cubicBezTo>
                    <a:pt x="4097401" y="0"/>
                    <a:pt x="4152900" y="54483"/>
                    <a:pt x="4152900" y="121793"/>
                  </a:cubicBezTo>
                  <a:lnTo>
                    <a:pt x="4146550" y="121793"/>
                  </a:lnTo>
                  <a:lnTo>
                    <a:pt x="4152900" y="121793"/>
                  </a:lnTo>
                  <a:lnTo>
                    <a:pt x="4152900" y="542163"/>
                  </a:lnTo>
                  <a:lnTo>
                    <a:pt x="4146550" y="542163"/>
                  </a:lnTo>
                  <a:lnTo>
                    <a:pt x="4152900" y="542163"/>
                  </a:lnTo>
                  <a:cubicBezTo>
                    <a:pt x="4152900" y="609600"/>
                    <a:pt x="4097401" y="663956"/>
                    <a:pt x="4029202" y="663956"/>
                  </a:cubicBezTo>
                  <a:lnTo>
                    <a:pt x="4029202" y="657606"/>
                  </a:lnTo>
                  <a:lnTo>
                    <a:pt x="4029202" y="663956"/>
                  </a:lnTo>
                  <a:lnTo>
                    <a:pt x="123698" y="663956"/>
                  </a:lnTo>
                  <a:lnTo>
                    <a:pt x="123698" y="657606"/>
                  </a:lnTo>
                  <a:lnTo>
                    <a:pt x="123698" y="663956"/>
                  </a:lnTo>
                  <a:cubicBezTo>
                    <a:pt x="55499" y="663956"/>
                    <a:pt x="0" y="609473"/>
                    <a:pt x="0" y="542163"/>
                  </a:cubicBezTo>
                  <a:lnTo>
                    <a:pt x="0" y="121793"/>
                  </a:lnTo>
                  <a:lnTo>
                    <a:pt x="6350" y="121793"/>
                  </a:lnTo>
                  <a:lnTo>
                    <a:pt x="0" y="121793"/>
                  </a:lnTo>
                  <a:moveTo>
                    <a:pt x="12700" y="121793"/>
                  </a:moveTo>
                  <a:lnTo>
                    <a:pt x="12700" y="542163"/>
                  </a:lnTo>
                  <a:lnTo>
                    <a:pt x="6350" y="542163"/>
                  </a:lnTo>
                  <a:lnTo>
                    <a:pt x="12700" y="542163"/>
                  </a:lnTo>
                  <a:cubicBezTo>
                    <a:pt x="12700" y="602361"/>
                    <a:pt x="62357" y="651256"/>
                    <a:pt x="123698" y="651256"/>
                  </a:cubicBezTo>
                  <a:lnTo>
                    <a:pt x="4029202" y="651256"/>
                  </a:lnTo>
                  <a:cubicBezTo>
                    <a:pt x="4090670" y="651256"/>
                    <a:pt x="4140200" y="602361"/>
                    <a:pt x="4140200" y="542163"/>
                  </a:cubicBezTo>
                  <a:lnTo>
                    <a:pt x="4140200" y="121793"/>
                  </a:lnTo>
                  <a:cubicBezTo>
                    <a:pt x="4140200" y="61595"/>
                    <a:pt x="4090543" y="12700"/>
                    <a:pt x="4029202" y="12700"/>
                  </a:cubicBezTo>
                  <a:lnTo>
                    <a:pt x="123698" y="12700"/>
                  </a:lnTo>
                  <a:lnTo>
                    <a:pt x="123698" y="6350"/>
                  </a:lnTo>
                  <a:lnTo>
                    <a:pt x="123698" y="12700"/>
                  </a:lnTo>
                  <a:cubicBezTo>
                    <a:pt x="62357" y="12700"/>
                    <a:pt x="12700" y="61595"/>
                    <a:pt x="12700" y="121793"/>
                  </a:cubicBez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203004" y="3545529"/>
            <a:ext cx="2776833" cy="372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62">
                <a:solidFill>
                  <a:srgbClr val="4950BC"/>
                </a:solidFill>
                <a:latin typeface="Inter"/>
                <a:ea typeface="Inter"/>
                <a:cs typeface="Inter"/>
                <a:sym typeface="Inter"/>
              </a:rPr>
              <a:t>LEI Nº 8.213/1991 — ART. 93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038850" y="4088454"/>
            <a:ext cx="4040534" cy="412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Obrigatoriedade de Cotas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38850" y="4668288"/>
            <a:ext cx="4498629" cy="2428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Empresas com </a:t>
            </a:r>
            <a:r>
              <a:rPr lang="en-US" sz="200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100 ou mais funcionários</a:t>
            </a:r>
            <a:r>
              <a:rPr lang="en-US" sz="20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são obrigadas a preencher uma parcela dos cargos com beneficiários reabilitados ou PcDs, conforme a tabela de cotas definida em lei.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02046" y="7571337"/>
            <a:ext cx="9625908" cy="1425473"/>
            <a:chOff x="0" y="0"/>
            <a:chExt cx="12834544" cy="19006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834620" cy="1900682"/>
            </a:xfrm>
            <a:custGeom>
              <a:avLst/>
              <a:gdLst/>
              <a:ahLst/>
              <a:cxnLst/>
              <a:rect r="r" b="b" t="t" l="l"/>
              <a:pathLst>
                <a:path h="1900682" w="12834620">
                  <a:moveTo>
                    <a:pt x="0" y="144399"/>
                  </a:moveTo>
                  <a:cubicBezTo>
                    <a:pt x="0" y="64643"/>
                    <a:pt x="64643" y="0"/>
                    <a:pt x="144399" y="0"/>
                  </a:cubicBezTo>
                  <a:lnTo>
                    <a:pt x="12690221" y="0"/>
                  </a:lnTo>
                  <a:cubicBezTo>
                    <a:pt x="12769977" y="0"/>
                    <a:pt x="12834620" y="64643"/>
                    <a:pt x="12834620" y="144399"/>
                  </a:cubicBezTo>
                  <a:lnTo>
                    <a:pt x="12834620" y="1756283"/>
                  </a:lnTo>
                  <a:cubicBezTo>
                    <a:pt x="12834620" y="1836039"/>
                    <a:pt x="12769977" y="1900682"/>
                    <a:pt x="12690221" y="1900682"/>
                  </a:cubicBezTo>
                  <a:lnTo>
                    <a:pt x="144399" y="1900682"/>
                  </a:lnTo>
                  <a:cubicBezTo>
                    <a:pt x="64643" y="1900682"/>
                    <a:pt x="0" y="1836039"/>
                    <a:pt x="0" y="1756283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59669" y="7953527"/>
            <a:ext cx="322059" cy="257623"/>
            <a:chOff x="0" y="0"/>
            <a:chExt cx="429412" cy="343497"/>
          </a:xfrm>
        </p:grpSpPr>
        <p:sp>
          <p:nvSpPr>
            <p:cNvPr name="Freeform 22" id="22" descr="preencoded.png"/>
            <p:cNvSpPr/>
            <p:nvPr/>
          </p:nvSpPr>
          <p:spPr>
            <a:xfrm flipH="false" flipV="false" rot="0">
              <a:off x="0" y="0"/>
              <a:ext cx="429387" cy="343535"/>
            </a:xfrm>
            <a:custGeom>
              <a:avLst/>
              <a:gdLst/>
              <a:ahLst/>
              <a:cxnLst/>
              <a:rect r="r" b="b" t="t" l="l"/>
              <a:pathLst>
                <a:path h="343535" w="429387">
                  <a:moveTo>
                    <a:pt x="0" y="0"/>
                  </a:moveTo>
                  <a:lnTo>
                    <a:pt x="429387" y="0"/>
                  </a:lnTo>
                  <a:lnTo>
                    <a:pt x="429387" y="343535"/>
                  </a:lnTo>
                  <a:lnTo>
                    <a:pt x="0" y="343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3" t="0" r="-372" b="11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739351" y="7803204"/>
            <a:ext cx="8530981" cy="853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 duas leis se complementam: a LBI garante direitos amplos e o Art. 93 assegura o acesso ao mercado de trabalho.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82266" y="778078"/>
            <a:ext cx="14876412" cy="896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5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Quem é considerado PcD para fins de cota?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2266" y="2144020"/>
            <a:ext cx="16323469" cy="532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 acordo com a legislação vigente, são reconhecidas as seguintes categorias de deficiência: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982266" y="2989059"/>
            <a:ext cx="701573" cy="701573"/>
          </a:xfrm>
          <a:custGeom>
            <a:avLst/>
            <a:gdLst/>
            <a:ahLst/>
            <a:cxnLst/>
            <a:rect r="r" b="b" t="t" l="l"/>
            <a:pathLst>
              <a:path h="701573" w="701573">
                <a:moveTo>
                  <a:pt x="0" y="0"/>
                </a:moveTo>
                <a:lnTo>
                  <a:pt x="701573" y="0"/>
                </a:lnTo>
                <a:lnTo>
                  <a:pt x="701573" y="701574"/>
                </a:lnTo>
                <a:lnTo>
                  <a:pt x="0" y="701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31054" y="2970009"/>
            <a:ext cx="3508324" cy="457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Física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31054" y="3508477"/>
            <a:ext cx="6939258" cy="1426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Alteração completa ou parcial de um ou mais segmentos do corpo humano que comprometa a função física.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9317536" y="2989059"/>
            <a:ext cx="701573" cy="701573"/>
          </a:xfrm>
          <a:custGeom>
            <a:avLst/>
            <a:gdLst/>
            <a:ahLst/>
            <a:cxnLst/>
            <a:rect r="r" b="b" t="t" l="l"/>
            <a:pathLst>
              <a:path h="701573" w="701573">
                <a:moveTo>
                  <a:pt x="0" y="0"/>
                </a:moveTo>
                <a:lnTo>
                  <a:pt x="701573" y="0"/>
                </a:lnTo>
                <a:lnTo>
                  <a:pt x="701573" y="701574"/>
                </a:lnTo>
                <a:lnTo>
                  <a:pt x="0" y="70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366324" y="2970009"/>
            <a:ext cx="3508324" cy="457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Auditiva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324" y="3518002"/>
            <a:ext cx="6939410" cy="1646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9"/>
              </a:lnSpc>
            </a:pPr>
            <a:r>
              <a:rPr lang="en-US" sz="20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Perda bilateral, parcial ou total, de 41 decibéis ou mais, aferida por audiograma ou  unilateral de 95 decibéis ou mais, na média aritmética simples, nas frequências de 500HZ, 1.000HZ, 2.000Hz e 4.000Hz.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982266" y="5490124"/>
            <a:ext cx="701573" cy="701573"/>
          </a:xfrm>
          <a:custGeom>
            <a:avLst/>
            <a:gdLst/>
            <a:ahLst/>
            <a:cxnLst/>
            <a:rect r="r" b="b" t="t" l="l"/>
            <a:pathLst>
              <a:path h="701573" w="701573">
                <a:moveTo>
                  <a:pt x="0" y="0"/>
                </a:moveTo>
                <a:lnTo>
                  <a:pt x="701573" y="0"/>
                </a:lnTo>
                <a:lnTo>
                  <a:pt x="701573" y="701574"/>
                </a:lnTo>
                <a:lnTo>
                  <a:pt x="0" y="70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080" t="0" r="-608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31054" y="5471074"/>
            <a:ext cx="3508324" cy="457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Visual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31054" y="6009532"/>
            <a:ext cx="6939258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Ceg</a:t>
            </a: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ueira, baixa visão ou campo visual reduzido.</a:t>
            </a:r>
          </a:p>
          <a:p>
            <a:pPr algn="l">
              <a:lnSpc>
                <a:spcPts val="3500"/>
              </a:lnSpc>
            </a:pPr>
          </a:p>
        </p:txBody>
      </p:sp>
      <p:sp>
        <p:nvSpPr>
          <p:cNvPr name="Freeform 17" id="17" descr="preencoded.png"/>
          <p:cNvSpPr/>
          <p:nvPr/>
        </p:nvSpPr>
        <p:spPr>
          <a:xfrm flipH="false" flipV="false" rot="0">
            <a:off x="9317536" y="5490124"/>
            <a:ext cx="701573" cy="701573"/>
          </a:xfrm>
          <a:custGeom>
            <a:avLst/>
            <a:gdLst/>
            <a:ahLst/>
            <a:cxnLst/>
            <a:rect r="r" b="b" t="t" l="l"/>
            <a:pathLst>
              <a:path h="701573" w="701573">
                <a:moveTo>
                  <a:pt x="0" y="0"/>
                </a:moveTo>
                <a:lnTo>
                  <a:pt x="701573" y="0"/>
                </a:lnTo>
                <a:lnTo>
                  <a:pt x="701573" y="701574"/>
                </a:lnTo>
                <a:lnTo>
                  <a:pt x="0" y="7015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366324" y="5471074"/>
            <a:ext cx="3508324" cy="457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Intelectual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66324" y="6009532"/>
            <a:ext cx="6939410" cy="97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Limitações significativas no funcionamento intelectual e no comportamento adaptativo.</a:t>
            </a:r>
          </a:p>
        </p:txBody>
      </p:sp>
      <p:sp>
        <p:nvSpPr>
          <p:cNvPr name="Freeform 20" id="20" descr="preencoded.png"/>
          <p:cNvSpPr/>
          <p:nvPr/>
        </p:nvSpPr>
        <p:spPr>
          <a:xfrm flipH="false" flipV="false" rot="0">
            <a:off x="982266" y="7544391"/>
            <a:ext cx="701573" cy="701573"/>
          </a:xfrm>
          <a:custGeom>
            <a:avLst/>
            <a:gdLst/>
            <a:ahLst/>
            <a:cxnLst/>
            <a:rect r="r" b="b" t="t" l="l"/>
            <a:pathLst>
              <a:path h="701573" w="701573">
                <a:moveTo>
                  <a:pt x="0" y="0"/>
                </a:moveTo>
                <a:lnTo>
                  <a:pt x="701573" y="0"/>
                </a:lnTo>
                <a:lnTo>
                  <a:pt x="701573" y="701573"/>
                </a:lnTo>
                <a:lnTo>
                  <a:pt x="0" y="701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031054" y="7525341"/>
            <a:ext cx="3634083" cy="457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Mental / Psicossocial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31054" y="8063808"/>
            <a:ext cx="6939258" cy="1426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Condições como esquizofrenia, transtorno bipolar e outras que impactam de forma duradoura a participação social.</a:t>
            </a:r>
          </a:p>
        </p:txBody>
      </p:sp>
      <p:sp>
        <p:nvSpPr>
          <p:cNvPr name="Freeform 23" id="23" descr="preencoded.png"/>
          <p:cNvSpPr/>
          <p:nvPr/>
        </p:nvSpPr>
        <p:spPr>
          <a:xfrm flipH="false" flipV="false" rot="0">
            <a:off x="9317536" y="7544391"/>
            <a:ext cx="701573" cy="701573"/>
          </a:xfrm>
          <a:custGeom>
            <a:avLst/>
            <a:gdLst/>
            <a:ahLst/>
            <a:cxnLst/>
            <a:rect r="r" b="b" t="t" l="l"/>
            <a:pathLst>
              <a:path h="701573" w="701573">
                <a:moveTo>
                  <a:pt x="0" y="0"/>
                </a:moveTo>
                <a:lnTo>
                  <a:pt x="701573" y="0"/>
                </a:lnTo>
                <a:lnTo>
                  <a:pt x="701573" y="701573"/>
                </a:lnTo>
                <a:lnTo>
                  <a:pt x="0" y="7015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7431" r="0" b="-7433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366324" y="7525341"/>
            <a:ext cx="3508324" cy="457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Múltipla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66324" y="8063808"/>
            <a:ext cx="6939410" cy="97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Associação de duas ou mais deficiências, como físico-visual ou auditivo-intelectual.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1045521"/>
            <a:ext cx="3544043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Quer se cadastrar?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1592313"/>
            <a:ext cx="9067057" cy="91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Como e Onde se Inscrever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2846337"/>
            <a:ext cx="16303523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 processo é simples e sigiloso. Entre em contato com o setor de Recursos Humanos por um dos canais abaixo: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3188" y="3685584"/>
            <a:ext cx="8048034" cy="2655246"/>
            <a:chOff x="0" y="0"/>
            <a:chExt cx="10730713" cy="35403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5400" y="25400"/>
              <a:ext cx="10679938" cy="3489452"/>
            </a:xfrm>
            <a:custGeom>
              <a:avLst/>
              <a:gdLst/>
              <a:ahLst/>
              <a:cxnLst/>
              <a:rect r="r" b="b" t="t" l="l"/>
              <a:pathLst>
                <a:path h="3489452" w="10679938">
                  <a:moveTo>
                    <a:pt x="0" y="243840"/>
                  </a:moveTo>
                  <a:cubicBezTo>
                    <a:pt x="0" y="109220"/>
                    <a:pt x="110236" y="0"/>
                    <a:pt x="246253" y="0"/>
                  </a:cubicBezTo>
                  <a:lnTo>
                    <a:pt x="10433685" y="0"/>
                  </a:lnTo>
                  <a:cubicBezTo>
                    <a:pt x="10569702" y="0"/>
                    <a:pt x="10679938" y="109220"/>
                    <a:pt x="10679938" y="243840"/>
                  </a:cubicBezTo>
                  <a:lnTo>
                    <a:pt x="10679938" y="3245612"/>
                  </a:lnTo>
                  <a:cubicBezTo>
                    <a:pt x="10679938" y="3380232"/>
                    <a:pt x="10569702" y="3489452"/>
                    <a:pt x="10433685" y="3489452"/>
                  </a:cubicBezTo>
                  <a:lnTo>
                    <a:pt x="246253" y="3489452"/>
                  </a:lnTo>
                  <a:cubicBezTo>
                    <a:pt x="110236" y="3489452"/>
                    <a:pt x="0" y="3380232"/>
                    <a:pt x="0" y="32456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30738" cy="3540252"/>
            </a:xfrm>
            <a:custGeom>
              <a:avLst/>
              <a:gdLst/>
              <a:ahLst/>
              <a:cxnLst/>
              <a:rect r="r" b="b" t="t" l="l"/>
              <a:pathLst>
                <a:path h="3540252" w="10730738">
                  <a:moveTo>
                    <a:pt x="0" y="269240"/>
                  </a:moveTo>
                  <a:cubicBezTo>
                    <a:pt x="0" y="120269"/>
                    <a:pt x="121793" y="0"/>
                    <a:pt x="271653" y="0"/>
                  </a:cubicBezTo>
                  <a:lnTo>
                    <a:pt x="10459085" y="0"/>
                  </a:lnTo>
                  <a:lnTo>
                    <a:pt x="10459085" y="25400"/>
                  </a:lnTo>
                  <a:lnTo>
                    <a:pt x="10459085" y="0"/>
                  </a:lnTo>
                  <a:cubicBezTo>
                    <a:pt x="10608818" y="0"/>
                    <a:pt x="10730738" y="120269"/>
                    <a:pt x="10730738" y="269240"/>
                  </a:cubicBezTo>
                  <a:lnTo>
                    <a:pt x="10705338" y="269240"/>
                  </a:lnTo>
                  <a:lnTo>
                    <a:pt x="10730738" y="269240"/>
                  </a:lnTo>
                  <a:lnTo>
                    <a:pt x="10730738" y="3271012"/>
                  </a:lnTo>
                  <a:lnTo>
                    <a:pt x="10705338" y="3271012"/>
                  </a:lnTo>
                  <a:lnTo>
                    <a:pt x="10730738" y="3271012"/>
                  </a:lnTo>
                  <a:cubicBezTo>
                    <a:pt x="10730738" y="3419983"/>
                    <a:pt x="10608945" y="3540252"/>
                    <a:pt x="10459085" y="3540252"/>
                  </a:cubicBezTo>
                  <a:lnTo>
                    <a:pt x="10459085" y="3514852"/>
                  </a:lnTo>
                  <a:lnTo>
                    <a:pt x="10459085" y="3540252"/>
                  </a:lnTo>
                  <a:lnTo>
                    <a:pt x="271653" y="3540252"/>
                  </a:lnTo>
                  <a:lnTo>
                    <a:pt x="271653" y="3514852"/>
                  </a:lnTo>
                  <a:lnTo>
                    <a:pt x="271653" y="3540252"/>
                  </a:lnTo>
                  <a:cubicBezTo>
                    <a:pt x="121793" y="3540379"/>
                    <a:pt x="0" y="3419983"/>
                    <a:pt x="0" y="3271012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3271012"/>
                  </a:lnTo>
                  <a:lnTo>
                    <a:pt x="25400" y="3271012"/>
                  </a:lnTo>
                  <a:lnTo>
                    <a:pt x="50800" y="3271012"/>
                  </a:lnTo>
                  <a:cubicBezTo>
                    <a:pt x="50800" y="3391408"/>
                    <a:pt x="149479" y="3489452"/>
                    <a:pt x="271653" y="3489452"/>
                  </a:cubicBezTo>
                  <a:lnTo>
                    <a:pt x="10459085" y="3489452"/>
                  </a:lnTo>
                  <a:cubicBezTo>
                    <a:pt x="10581259" y="3489452"/>
                    <a:pt x="10679938" y="3391408"/>
                    <a:pt x="10679938" y="3271012"/>
                  </a:cubicBezTo>
                  <a:lnTo>
                    <a:pt x="10679938" y="269240"/>
                  </a:lnTo>
                  <a:cubicBezTo>
                    <a:pt x="10679938" y="148844"/>
                    <a:pt x="10581259" y="50800"/>
                    <a:pt x="10459085" y="50800"/>
                  </a:cubicBezTo>
                  <a:lnTo>
                    <a:pt x="271653" y="50800"/>
                  </a:lnTo>
                  <a:lnTo>
                    <a:pt x="271653" y="25400"/>
                  </a:lnTo>
                  <a:lnTo>
                    <a:pt x="271653" y="50800"/>
                  </a:lnTo>
                  <a:cubicBezTo>
                    <a:pt x="149479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54138" y="3704634"/>
            <a:ext cx="152400" cy="2617146"/>
            <a:chOff x="0" y="0"/>
            <a:chExt cx="203200" cy="348952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3200" cy="3489579"/>
            </a:xfrm>
            <a:custGeom>
              <a:avLst/>
              <a:gdLst/>
              <a:ahLst/>
              <a:cxnLst/>
              <a:rect r="r" b="b" t="t" l="l"/>
              <a:pathLst>
                <a:path h="3489579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3387979"/>
                  </a:lnTo>
                  <a:cubicBezTo>
                    <a:pt x="203200" y="3444113"/>
                    <a:pt x="157734" y="3489579"/>
                    <a:pt x="101600" y="3489579"/>
                  </a:cubicBezTo>
                  <a:cubicBezTo>
                    <a:pt x="45466" y="3489579"/>
                    <a:pt x="0" y="3444113"/>
                    <a:pt x="0" y="3387979"/>
                  </a:cubicBez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428159" y="4007196"/>
            <a:ext cx="3544043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📧</a:t>
            </a: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E-mail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28159" y="4553541"/>
            <a:ext cx="7252392" cy="862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Envie uma mensagem apresentando-se e informando seu interesse no cadastramento como PcD.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266634" y="3685584"/>
            <a:ext cx="8048177" cy="2655246"/>
            <a:chOff x="0" y="0"/>
            <a:chExt cx="10730903" cy="35403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5400" y="25400"/>
              <a:ext cx="10680192" cy="3489452"/>
            </a:xfrm>
            <a:custGeom>
              <a:avLst/>
              <a:gdLst/>
              <a:ahLst/>
              <a:cxnLst/>
              <a:rect r="r" b="b" t="t" l="l"/>
              <a:pathLst>
                <a:path h="3489452" w="10680192">
                  <a:moveTo>
                    <a:pt x="0" y="243840"/>
                  </a:moveTo>
                  <a:cubicBezTo>
                    <a:pt x="0" y="109220"/>
                    <a:pt x="110236" y="0"/>
                    <a:pt x="246253" y="0"/>
                  </a:cubicBezTo>
                  <a:lnTo>
                    <a:pt x="10433939" y="0"/>
                  </a:lnTo>
                  <a:cubicBezTo>
                    <a:pt x="10569956" y="0"/>
                    <a:pt x="10680192" y="109220"/>
                    <a:pt x="10680192" y="243840"/>
                  </a:cubicBezTo>
                  <a:lnTo>
                    <a:pt x="10680192" y="3245612"/>
                  </a:lnTo>
                  <a:cubicBezTo>
                    <a:pt x="10680192" y="3380232"/>
                    <a:pt x="10569956" y="3489452"/>
                    <a:pt x="10433939" y="3489452"/>
                  </a:cubicBezTo>
                  <a:lnTo>
                    <a:pt x="246253" y="3489452"/>
                  </a:lnTo>
                  <a:cubicBezTo>
                    <a:pt x="110236" y="3489452"/>
                    <a:pt x="0" y="3380232"/>
                    <a:pt x="0" y="32456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730992" cy="3540252"/>
            </a:xfrm>
            <a:custGeom>
              <a:avLst/>
              <a:gdLst/>
              <a:ahLst/>
              <a:cxnLst/>
              <a:rect r="r" b="b" t="t" l="l"/>
              <a:pathLst>
                <a:path h="3540252" w="10730992">
                  <a:moveTo>
                    <a:pt x="0" y="269240"/>
                  </a:moveTo>
                  <a:cubicBezTo>
                    <a:pt x="0" y="120269"/>
                    <a:pt x="121793" y="0"/>
                    <a:pt x="271653" y="0"/>
                  </a:cubicBezTo>
                  <a:lnTo>
                    <a:pt x="10459339" y="0"/>
                  </a:lnTo>
                  <a:lnTo>
                    <a:pt x="10459339" y="25400"/>
                  </a:lnTo>
                  <a:lnTo>
                    <a:pt x="10459339" y="0"/>
                  </a:lnTo>
                  <a:cubicBezTo>
                    <a:pt x="10609072" y="0"/>
                    <a:pt x="10730992" y="120269"/>
                    <a:pt x="10730992" y="269240"/>
                  </a:cubicBezTo>
                  <a:lnTo>
                    <a:pt x="10705592" y="269240"/>
                  </a:lnTo>
                  <a:lnTo>
                    <a:pt x="10730992" y="269240"/>
                  </a:lnTo>
                  <a:lnTo>
                    <a:pt x="10730992" y="3271012"/>
                  </a:lnTo>
                  <a:lnTo>
                    <a:pt x="10705592" y="3271012"/>
                  </a:lnTo>
                  <a:lnTo>
                    <a:pt x="10730992" y="3271012"/>
                  </a:lnTo>
                  <a:cubicBezTo>
                    <a:pt x="10730992" y="3419983"/>
                    <a:pt x="10609199" y="3540252"/>
                    <a:pt x="10459339" y="3540252"/>
                  </a:cubicBezTo>
                  <a:lnTo>
                    <a:pt x="10459339" y="3514852"/>
                  </a:lnTo>
                  <a:lnTo>
                    <a:pt x="10459339" y="3540252"/>
                  </a:lnTo>
                  <a:lnTo>
                    <a:pt x="271653" y="3540252"/>
                  </a:lnTo>
                  <a:lnTo>
                    <a:pt x="271653" y="3514852"/>
                  </a:lnTo>
                  <a:lnTo>
                    <a:pt x="271653" y="3540252"/>
                  </a:lnTo>
                  <a:cubicBezTo>
                    <a:pt x="121793" y="3540379"/>
                    <a:pt x="0" y="3419983"/>
                    <a:pt x="0" y="3271012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3271012"/>
                  </a:lnTo>
                  <a:lnTo>
                    <a:pt x="25400" y="3271012"/>
                  </a:lnTo>
                  <a:lnTo>
                    <a:pt x="50800" y="3271012"/>
                  </a:lnTo>
                  <a:cubicBezTo>
                    <a:pt x="50800" y="3391408"/>
                    <a:pt x="149479" y="3489452"/>
                    <a:pt x="271653" y="3489452"/>
                  </a:cubicBezTo>
                  <a:lnTo>
                    <a:pt x="10459339" y="3489452"/>
                  </a:lnTo>
                  <a:cubicBezTo>
                    <a:pt x="10581513" y="3489452"/>
                    <a:pt x="10680192" y="3391408"/>
                    <a:pt x="10680192" y="3271012"/>
                  </a:cubicBezTo>
                  <a:lnTo>
                    <a:pt x="10680192" y="269240"/>
                  </a:lnTo>
                  <a:cubicBezTo>
                    <a:pt x="10680192" y="148844"/>
                    <a:pt x="10581513" y="50800"/>
                    <a:pt x="10459339" y="50800"/>
                  </a:cubicBezTo>
                  <a:lnTo>
                    <a:pt x="271653" y="50800"/>
                  </a:lnTo>
                  <a:lnTo>
                    <a:pt x="271653" y="25400"/>
                  </a:lnTo>
                  <a:lnTo>
                    <a:pt x="271653" y="50800"/>
                  </a:lnTo>
                  <a:cubicBezTo>
                    <a:pt x="149479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247584" y="3704634"/>
            <a:ext cx="152400" cy="2617146"/>
            <a:chOff x="0" y="0"/>
            <a:chExt cx="203200" cy="34895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03200" cy="3489579"/>
            </a:xfrm>
            <a:custGeom>
              <a:avLst/>
              <a:gdLst/>
              <a:ahLst/>
              <a:cxnLst/>
              <a:rect r="r" b="b" t="t" l="l"/>
              <a:pathLst>
                <a:path h="3489579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3387979"/>
                  </a:lnTo>
                  <a:cubicBezTo>
                    <a:pt x="203200" y="3444113"/>
                    <a:pt x="157734" y="3489579"/>
                    <a:pt x="101600" y="3489579"/>
                  </a:cubicBezTo>
                  <a:cubicBezTo>
                    <a:pt x="45466" y="3489579"/>
                    <a:pt x="0" y="3444113"/>
                    <a:pt x="0" y="3387979"/>
                  </a:cubicBez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9721606" y="4007196"/>
            <a:ext cx="4169416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📱</a:t>
            </a: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WhatsApp / Telefone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721606" y="4553541"/>
            <a:ext cx="7252545" cy="862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Atendimento humanizado para tirar dúvidas e agendar etapas do processo.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73188" y="6586242"/>
            <a:ext cx="8048034" cy="2655246"/>
            <a:chOff x="0" y="0"/>
            <a:chExt cx="10730713" cy="354032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25400" y="25400"/>
              <a:ext cx="10679938" cy="3489452"/>
            </a:xfrm>
            <a:custGeom>
              <a:avLst/>
              <a:gdLst/>
              <a:ahLst/>
              <a:cxnLst/>
              <a:rect r="r" b="b" t="t" l="l"/>
              <a:pathLst>
                <a:path h="3489452" w="10679938">
                  <a:moveTo>
                    <a:pt x="0" y="243840"/>
                  </a:moveTo>
                  <a:cubicBezTo>
                    <a:pt x="0" y="109220"/>
                    <a:pt x="110236" y="0"/>
                    <a:pt x="246253" y="0"/>
                  </a:cubicBezTo>
                  <a:lnTo>
                    <a:pt x="10433685" y="0"/>
                  </a:lnTo>
                  <a:cubicBezTo>
                    <a:pt x="10569702" y="0"/>
                    <a:pt x="10679938" y="109220"/>
                    <a:pt x="10679938" y="243840"/>
                  </a:cubicBezTo>
                  <a:lnTo>
                    <a:pt x="10679938" y="3245612"/>
                  </a:lnTo>
                  <a:cubicBezTo>
                    <a:pt x="10679938" y="3380232"/>
                    <a:pt x="10569702" y="3489452"/>
                    <a:pt x="10433685" y="3489452"/>
                  </a:cubicBezTo>
                  <a:lnTo>
                    <a:pt x="246253" y="3489452"/>
                  </a:lnTo>
                  <a:cubicBezTo>
                    <a:pt x="110236" y="3489452"/>
                    <a:pt x="0" y="3380232"/>
                    <a:pt x="0" y="32456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730738" cy="3540252"/>
            </a:xfrm>
            <a:custGeom>
              <a:avLst/>
              <a:gdLst/>
              <a:ahLst/>
              <a:cxnLst/>
              <a:rect r="r" b="b" t="t" l="l"/>
              <a:pathLst>
                <a:path h="3540252" w="10730738">
                  <a:moveTo>
                    <a:pt x="0" y="269240"/>
                  </a:moveTo>
                  <a:cubicBezTo>
                    <a:pt x="0" y="120269"/>
                    <a:pt x="121793" y="0"/>
                    <a:pt x="271653" y="0"/>
                  </a:cubicBezTo>
                  <a:lnTo>
                    <a:pt x="10459085" y="0"/>
                  </a:lnTo>
                  <a:lnTo>
                    <a:pt x="10459085" y="25400"/>
                  </a:lnTo>
                  <a:lnTo>
                    <a:pt x="10459085" y="0"/>
                  </a:lnTo>
                  <a:cubicBezTo>
                    <a:pt x="10608818" y="0"/>
                    <a:pt x="10730738" y="120269"/>
                    <a:pt x="10730738" y="269240"/>
                  </a:cubicBezTo>
                  <a:lnTo>
                    <a:pt x="10705338" y="269240"/>
                  </a:lnTo>
                  <a:lnTo>
                    <a:pt x="10730738" y="269240"/>
                  </a:lnTo>
                  <a:lnTo>
                    <a:pt x="10730738" y="3271012"/>
                  </a:lnTo>
                  <a:lnTo>
                    <a:pt x="10705338" y="3271012"/>
                  </a:lnTo>
                  <a:lnTo>
                    <a:pt x="10730738" y="3271012"/>
                  </a:lnTo>
                  <a:cubicBezTo>
                    <a:pt x="10730738" y="3419983"/>
                    <a:pt x="10608945" y="3540252"/>
                    <a:pt x="10459085" y="3540252"/>
                  </a:cubicBezTo>
                  <a:lnTo>
                    <a:pt x="10459085" y="3514852"/>
                  </a:lnTo>
                  <a:lnTo>
                    <a:pt x="10459085" y="3540252"/>
                  </a:lnTo>
                  <a:lnTo>
                    <a:pt x="271653" y="3540252"/>
                  </a:lnTo>
                  <a:lnTo>
                    <a:pt x="271653" y="3514852"/>
                  </a:lnTo>
                  <a:lnTo>
                    <a:pt x="271653" y="3540252"/>
                  </a:lnTo>
                  <a:cubicBezTo>
                    <a:pt x="121793" y="3540379"/>
                    <a:pt x="0" y="3419983"/>
                    <a:pt x="0" y="3271012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3271012"/>
                  </a:lnTo>
                  <a:lnTo>
                    <a:pt x="25400" y="3271012"/>
                  </a:lnTo>
                  <a:lnTo>
                    <a:pt x="50800" y="3271012"/>
                  </a:lnTo>
                  <a:cubicBezTo>
                    <a:pt x="50800" y="3391408"/>
                    <a:pt x="149479" y="3489452"/>
                    <a:pt x="271653" y="3489452"/>
                  </a:cubicBezTo>
                  <a:lnTo>
                    <a:pt x="10459085" y="3489452"/>
                  </a:lnTo>
                  <a:cubicBezTo>
                    <a:pt x="10581259" y="3489452"/>
                    <a:pt x="10679938" y="3391408"/>
                    <a:pt x="10679938" y="3271012"/>
                  </a:cubicBezTo>
                  <a:lnTo>
                    <a:pt x="10679938" y="269240"/>
                  </a:lnTo>
                  <a:cubicBezTo>
                    <a:pt x="10679938" y="148844"/>
                    <a:pt x="10581259" y="50800"/>
                    <a:pt x="10459085" y="50800"/>
                  </a:cubicBezTo>
                  <a:lnTo>
                    <a:pt x="271653" y="50800"/>
                  </a:lnTo>
                  <a:lnTo>
                    <a:pt x="271653" y="25400"/>
                  </a:lnTo>
                  <a:lnTo>
                    <a:pt x="271653" y="50800"/>
                  </a:lnTo>
                  <a:cubicBezTo>
                    <a:pt x="149479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54138" y="6605292"/>
            <a:ext cx="152400" cy="2617146"/>
            <a:chOff x="0" y="0"/>
            <a:chExt cx="203200" cy="348952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03200" cy="3489579"/>
            </a:xfrm>
            <a:custGeom>
              <a:avLst/>
              <a:gdLst/>
              <a:ahLst/>
              <a:cxnLst/>
              <a:rect r="r" b="b" t="t" l="l"/>
              <a:pathLst>
                <a:path h="3489579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3387979"/>
                  </a:lnTo>
                  <a:cubicBezTo>
                    <a:pt x="203200" y="3444113"/>
                    <a:pt x="157734" y="3489579"/>
                    <a:pt x="101600" y="3489579"/>
                  </a:cubicBezTo>
                  <a:cubicBezTo>
                    <a:pt x="45466" y="3489579"/>
                    <a:pt x="0" y="3444113"/>
                    <a:pt x="0" y="3387979"/>
                  </a:cubicBez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428159" y="6907854"/>
            <a:ext cx="3180606" cy="43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🖥️</a:t>
            </a: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Portal / Intranet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28159" y="7454208"/>
            <a:ext cx="7252392" cy="862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Acesse o formulário de cadastro e acompanhe o andamento do seu processo.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9266634" y="6586242"/>
            <a:ext cx="8048177" cy="2655246"/>
            <a:chOff x="0" y="0"/>
            <a:chExt cx="10730903" cy="354032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25400" y="25400"/>
              <a:ext cx="10680192" cy="3489452"/>
            </a:xfrm>
            <a:custGeom>
              <a:avLst/>
              <a:gdLst/>
              <a:ahLst/>
              <a:cxnLst/>
              <a:rect r="r" b="b" t="t" l="l"/>
              <a:pathLst>
                <a:path h="3489452" w="10680192">
                  <a:moveTo>
                    <a:pt x="0" y="243840"/>
                  </a:moveTo>
                  <a:cubicBezTo>
                    <a:pt x="0" y="109220"/>
                    <a:pt x="110236" y="0"/>
                    <a:pt x="246253" y="0"/>
                  </a:cubicBezTo>
                  <a:lnTo>
                    <a:pt x="10433939" y="0"/>
                  </a:lnTo>
                  <a:cubicBezTo>
                    <a:pt x="10569956" y="0"/>
                    <a:pt x="10680192" y="109220"/>
                    <a:pt x="10680192" y="243840"/>
                  </a:cubicBezTo>
                  <a:lnTo>
                    <a:pt x="10680192" y="3245612"/>
                  </a:lnTo>
                  <a:cubicBezTo>
                    <a:pt x="10680192" y="3380232"/>
                    <a:pt x="10569956" y="3489452"/>
                    <a:pt x="10433939" y="3489452"/>
                  </a:cubicBezTo>
                  <a:lnTo>
                    <a:pt x="246253" y="3489452"/>
                  </a:lnTo>
                  <a:cubicBezTo>
                    <a:pt x="110236" y="3489452"/>
                    <a:pt x="0" y="3380232"/>
                    <a:pt x="0" y="32456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730992" cy="3540252"/>
            </a:xfrm>
            <a:custGeom>
              <a:avLst/>
              <a:gdLst/>
              <a:ahLst/>
              <a:cxnLst/>
              <a:rect r="r" b="b" t="t" l="l"/>
              <a:pathLst>
                <a:path h="3540252" w="10730992">
                  <a:moveTo>
                    <a:pt x="0" y="269240"/>
                  </a:moveTo>
                  <a:cubicBezTo>
                    <a:pt x="0" y="120269"/>
                    <a:pt x="121793" y="0"/>
                    <a:pt x="271653" y="0"/>
                  </a:cubicBezTo>
                  <a:lnTo>
                    <a:pt x="10459339" y="0"/>
                  </a:lnTo>
                  <a:lnTo>
                    <a:pt x="10459339" y="25400"/>
                  </a:lnTo>
                  <a:lnTo>
                    <a:pt x="10459339" y="0"/>
                  </a:lnTo>
                  <a:cubicBezTo>
                    <a:pt x="10609072" y="0"/>
                    <a:pt x="10730992" y="120269"/>
                    <a:pt x="10730992" y="269240"/>
                  </a:cubicBezTo>
                  <a:lnTo>
                    <a:pt x="10705592" y="269240"/>
                  </a:lnTo>
                  <a:lnTo>
                    <a:pt x="10730992" y="269240"/>
                  </a:lnTo>
                  <a:lnTo>
                    <a:pt x="10730992" y="3271012"/>
                  </a:lnTo>
                  <a:lnTo>
                    <a:pt x="10705592" y="3271012"/>
                  </a:lnTo>
                  <a:lnTo>
                    <a:pt x="10730992" y="3271012"/>
                  </a:lnTo>
                  <a:cubicBezTo>
                    <a:pt x="10730992" y="3419983"/>
                    <a:pt x="10609199" y="3540252"/>
                    <a:pt x="10459339" y="3540252"/>
                  </a:cubicBezTo>
                  <a:lnTo>
                    <a:pt x="10459339" y="3514852"/>
                  </a:lnTo>
                  <a:lnTo>
                    <a:pt x="10459339" y="3540252"/>
                  </a:lnTo>
                  <a:lnTo>
                    <a:pt x="271653" y="3540252"/>
                  </a:lnTo>
                  <a:lnTo>
                    <a:pt x="271653" y="3514852"/>
                  </a:lnTo>
                  <a:lnTo>
                    <a:pt x="271653" y="3540252"/>
                  </a:lnTo>
                  <a:cubicBezTo>
                    <a:pt x="121793" y="3540379"/>
                    <a:pt x="0" y="3419983"/>
                    <a:pt x="0" y="3271012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3271012"/>
                  </a:lnTo>
                  <a:lnTo>
                    <a:pt x="25400" y="3271012"/>
                  </a:lnTo>
                  <a:lnTo>
                    <a:pt x="50800" y="3271012"/>
                  </a:lnTo>
                  <a:cubicBezTo>
                    <a:pt x="50800" y="3391408"/>
                    <a:pt x="149479" y="3489452"/>
                    <a:pt x="271653" y="3489452"/>
                  </a:cubicBezTo>
                  <a:lnTo>
                    <a:pt x="10459339" y="3489452"/>
                  </a:lnTo>
                  <a:cubicBezTo>
                    <a:pt x="10581513" y="3489452"/>
                    <a:pt x="10680192" y="3391408"/>
                    <a:pt x="10680192" y="3271012"/>
                  </a:cubicBezTo>
                  <a:lnTo>
                    <a:pt x="10680192" y="269240"/>
                  </a:lnTo>
                  <a:cubicBezTo>
                    <a:pt x="10680192" y="148844"/>
                    <a:pt x="10581513" y="50800"/>
                    <a:pt x="10459339" y="50800"/>
                  </a:cubicBezTo>
                  <a:lnTo>
                    <a:pt x="271653" y="50800"/>
                  </a:lnTo>
                  <a:lnTo>
                    <a:pt x="271653" y="25400"/>
                  </a:lnTo>
                  <a:lnTo>
                    <a:pt x="271653" y="50800"/>
                  </a:lnTo>
                  <a:cubicBezTo>
                    <a:pt x="149479" y="50800"/>
                    <a:pt x="50800" y="148844"/>
                    <a:pt x="50800" y="26924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9247584" y="6605292"/>
            <a:ext cx="152400" cy="2617146"/>
            <a:chOff x="0" y="0"/>
            <a:chExt cx="203200" cy="348952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03200" cy="3489579"/>
            </a:xfrm>
            <a:custGeom>
              <a:avLst/>
              <a:gdLst/>
              <a:ahLst/>
              <a:cxnLst/>
              <a:rect r="r" b="b" t="t" l="l"/>
              <a:pathLst>
                <a:path h="3489579" w="203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cubicBezTo>
                    <a:pt x="157734" y="0"/>
                    <a:pt x="203200" y="45466"/>
                    <a:pt x="203200" y="101600"/>
                  </a:cubicBezTo>
                  <a:lnTo>
                    <a:pt x="203200" y="3387979"/>
                  </a:lnTo>
                  <a:cubicBezTo>
                    <a:pt x="203200" y="3444113"/>
                    <a:pt x="157734" y="3489579"/>
                    <a:pt x="101600" y="3489579"/>
                  </a:cubicBezTo>
                  <a:cubicBezTo>
                    <a:pt x="45466" y="3489579"/>
                    <a:pt x="0" y="3444113"/>
                    <a:pt x="0" y="3387979"/>
                  </a:cubicBezTo>
                  <a:close/>
                </a:path>
              </a:pathLst>
            </a:custGeom>
            <a:solidFill>
              <a:srgbClr val="4950BC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9721606" y="6907854"/>
            <a:ext cx="3749278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🏢</a:t>
            </a: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Setor Responsável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721606" y="7454208"/>
            <a:ext cx="7252545" cy="862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Presencialmente, no horário de expediente. Atendimento reservado e respeitoso.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41784" y="1022452"/>
            <a:ext cx="11518402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2"/>
              </a:lnSpc>
            </a:pPr>
            <a:r>
              <a:rPr lang="en-US" sz="4625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Documentos que Podem ser Solicitados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1030929" y="2324395"/>
            <a:ext cx="356597" cy="356597"/>
          </a:xfrm>
          <a:custGeom>
            <a:avLst/>
            <a:gdLst/>
            <a:ahLst/>
            <a:cxnLst/>
            <a:rect r="r" b="b" t="t" l="l"/>
            <a:pathLst>
              <a:path h="356597" w="356597">
                <a:moveTo>
                  <a:pt x="0" y="0"/>
                </a:moveTo>
                <a:lnTo>
                  <a:pt x="356597" y="0"/>
                </a:lnTo>
                <a:lnTo>
                  <a:pt x="356597" y="356597"/>
                </a:lnTo>
                <a:lnTo>
                  <a:pt x="0" y="35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895" t="0" r="-7893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14348" y="2307584"/>
            <a:ext cx="5435946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Documento de identificação com foto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14348" y="2830716"/>
            <a:ext cx="7988941" cy="406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812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RG, CNH ou documento equivalente.</a:t>
            </a:r>
          </a:p>
        </p:txBody>
      </p:sp>
      <p:sp>
        <p:nvSpPr>
          <p:cNvPr name="Freeform 10" id="10" descr="preencoded.png"/>
          <p:cNvSpPr/>
          <p:nvPr/>
        </p:nvSpPr>
        <p:spPr>
          <a:xfrm flipH="false" flipV="false" rot="0">
            <a:off x="1030929" y="3643160"/>
            <a:ext cx="356597" cy="356597"/>
          </a:xfrm>
          <a:custGeom>
            <a:avLst/>
            <a:gdLst/>
            <a:ahLst/>
            <a:cxnLst/>
            <a:rect r="r" b="b" t="t" l="l"/>
            <a:pathLst>
              <a:path h="356597" w="356597">
                <a:moveTo>
                  <a:pt x="0" y="0"/>
                </a:moveTo>
                <a:lnTo>
                  <a:pt x="356597" y="0"/>
                </a:lnTo>
                <a:lnTo>
                  <a:pt x="356597" y="356597"/>
                </a:lnTo>
                <a:lnTo>
                  <a:pt x="0" y="35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895" t="0" r="-7893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14348" y="3626348"/>
            <a:ext cx="29718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CPF</a:t>
            </a:r>
          </a:p>
        </p:txBody>
      </p:sp>
      <p:sp>
        <p:nvSpPr>
          <p:cNvPr name="Freeform 12" id="12" descr="preencoded.png"/>
          <p:cNvSpPr/>
          <p:nvPr/>
        </p:nvSpPr>
        <p:spPr>
          <a:xfrm flipH="false" flipV="false" rot="0">
            <a:off x="1030929" y="4762348"/>
            <a:ext cx="356597" cy="356597"/>
          </a:xfrm>
          <a:custGeom>
            <a:avLst/>
            <a:gdLst/>
            <a:ahLst/>
            <a:cxnLst/>
            <a:rect r="r" b="b" t="t" l="l"/>
            <a:pathLst>
              <a:path h="356597" w="356597">
                <a:moveTo>
                  <a:pt x="0" y="0"/>
                </a:moveTo>
                <a:lnTo>
                  <a:pt x="356597" y="0"/>
                </a:lnTo>
                <a:lnTo>
                  <a:pt x="356597" y="356597"/>
                </a:lnTo>
                <a:lnTo>
                  <a:pt x="0" y="35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895" t="0" r="-7893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14348" y="4745536"/>
            <a:ext cx="29718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Laudo médico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14348" y="5268668"/>
            <a:ext cx="7988941" cy="756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812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Emitido por profissional habilitado, com CID e descrição da deficiência.</a:t>
            </a:r>
          </a:p>
        </p:txBody>
      </p:sp>
      <p:sp>
        <p:nvSpPr>
          <p:cNvPr name="Freeform 15" id="15" descr="preencoded.png"/>
          <p:cNvSpPr/>
          <p:nvPr/>
        </p:nvSpPr>
        <p:spPr>
          <a:xfrm flipH="false" flipV="false" rot="0">
            <a:off x="1030929" y="6430566"/>
            <a:ext cx="356597" cy="356597"/>
          </a:xfrm>
          <a:custGeom>
            <a:avLst/>
            <a:gdLst/>
            <a:ahLst/>
            <a:cxnLst/>
            <a:rect r="r" b="b" t="t" l="l"/>
            <a:pathLst>
              <a:path h="356597" w="356597">
                <a:moveTo>
                  <a:pt x="0" y="0"/>
                </a:moveTo>
                <a:lnTo>
                  <a:pt x="356597" y="0"/>
                </a:lnTo>
                <a:lnTo>
                  <a:pt x="356597" y="356597"/>
                </a:lnTo>
                <a:lnTo>
                  <a:pt x="0" y="35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895" t="0" r="-7893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14348" y="6413744"/>
            <a:ext cx="5355727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Exames e relatórios complementares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14348" y="6936877"/>
            <a:ext cx="7988941" cy="406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812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Quando disponíveis e pertinentes.</a:t>
            </a:r>
          </a:p>
        </p:txBody>
      </p:sp>
      <p:sp>
        <p:nvSpPr>
          <p:cNvPr name="Freeform 18" id="18" descr="preencoded.png"/>
          <p:cNvSpPr/>
          <p:nvPr/>
        </p:nvSpPr>
        <p:spPr>
          <a:xfrm flipH="false" flipV="false" rot="0">
            <a:off x="1030929" y="7749330"/>
            <a:ext cx="356597" cy="356597"/>
          </a:xfrm>
          <a:custGeom>
            <a:avLst/>
            <a:gdLst/>
            <a:ahLst/>
            <a:cxnLst/>
            <a:rect r="r" b="b" t="t" l="l"/>
            <a:pathLst>
              <a:path h="356597" w="356597">
                <a:moveTo>
                  <a:pt x="0" y="0"/>
                </a:moveTo>
                <a:lnTo>
                  <a:pt x="356597" y="0"/>
                </a:lnTo>
                <a:lnTo>
                  <a:pt x="356597" y="356597"/>
                </a:lnTo>
                <a:lnTo>
                  <a:pt x="0" y="356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895" t="0" r="-7893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14348" y="7732509"/>
            <a:ext cx="4058688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Documentos de reabilitação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14348" y="8255641"/>
            <a:ext cx="7988941" cy="756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812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Quando houver vínculo com o INSS ou programa de reabilitação profissional.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121503" y="2092966"/>
            <a:ext cx="7405392" cy="7142855"/>
            <a:chOff x="0" y="0"/>
            <a:chExt cx="9873856" cy="95238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873869" cy="9523857"/>
            </a:xfrm>
            <a:custGeom>
              <a:avLst/>
              <a:gdLst/>
              <a:ahLst/>
              <a:cxnLst/>
              <a:rect r="r" b="b" t="t" l="l"/>
              <a:pathLst>
                <a:path h="9523857" w="9873869">
                  <a:moveTo>
                    <a:pt x="0" y="228219"/>
                  </a:moveTo>
                  <a:cubicBezTo>
                    <a:pt x="0" y="102108"/>
                    <a:pt x="102108" y="0"/>
                    <a:pt x="228219" y="0"/>
                  </a:cubicBezTo>
                  <a:lnTo>
                    <a:pt x="9645650" y="0"/>
                  </a:lnTo>
                  <a:cubicBezTo>
                    <a:pt x="9771634" y="0"/>
                    <a:pt x="9873869" y="102108"/>
                    <a:pt x="9873869" y="228219"/>
                  </a:cubicBezTo>
                  <a:lnTo>
                    <a:pt x="9873869" y="9295638"/>
                  </a:lnTo>
                  <a:cubicBezTo>
                    <a:pt x="9873869" y="9421622"/>
                    <a:pt x="9771761" y="9523857"/>
                    <a:pt x="9645650" y="9523857"/>
                  </a:cubicBezTo>
                  <a:lnTo>
                    <a:pt x="228219" y="9523857"/>
                  </a:lnTo>
                  <a:cubicBezTo>
                    <a:pt x="102108" y="9523857"/>
                    <a:pt x="0" y="9421622"/>
                    <a:pt x="0" y="9295638"/>
                  </a:cubicBezTo>
                  <a:close/>
                </a:path>
              </a:pathLst>
            </a:custGeom>
            <a:solidFill>
              <a:srgbClr val="1A6E5C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359180" y="2282723"/>
            <a:ext cx="29718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Importante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59180" y="2805855"/>
            <a:ext cx="6930028" cy="5813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 lista de documentos pode variar conforme cada situação. O RH orientará individualmente sobre o que é necessário em cada caso, sempre com sigilo e respeito. Exemplos:</a:t>
            </a:r>
          </a:p>
          <a:p>
            <a:pPr algn="l">
              <a:lnSpc>
                <a:spcPts val="2749"/>
              </a:lnSpc>
            </a:pPr>
          </a:p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-DEF. FÍSICA: trazer laudos e exames de imagem recente ou relatório de alta pra quem foi operado da lesão (casos de amputações, nanismo, deformidades graves articulares, etc.).</a:t>
            </a:r>
          </a:p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- DEF. VISUAL: realizar acuidade visual  médico oftalmologista</a:t>
            </a:r>
          </a:p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- DEF. MENTAL/INTELECTUAL: trazer parecer de um neurologista OU psiquiatra OU psicólogo que laude o tipo da deficiência de acordo com o decreto vigente.</a:t>
            </a:r>
          </a:p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2749"/>
              </a:lnSpc>
            </a:pPr>
            <a:r>
              <a:rPr lang="en-US" sz="181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- DEF. AUDITIVA: trazer OU realizar conosco audiometria, datada dos últimos 90 dias.</a:t>
            </a:r>
          </a:p>
          <a:p>
            <a:pPr algn="l">
              <a:lnSpc>
                <a:spcPts val="275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848127" y="1241374"/>
            <a:ext cx="2281085" cy="29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7"/>
              </a:lnSpc>
            </a:pPr>
            <a:r>
              <a:rPr lang="en-US" sz="175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Próxima Etapa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48127" y="1563891"/>
            <a:ext cx="10669486" cy="589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7"/>
              </a:lnSpc>
            </a:pPr>
            <a:r>
              <a:rPr lang="en-US" sz="356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Avaliação Ocupacional com Médico do Trabalho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48127" y="2310108"/>
            <a:ext cx="12591755" cy="4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5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Após a conferência inicial da documentação pelo RH, o colaborador poderá ser convocado para uma avaliação com o médico do trabalho da empresa.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134475" y="2940996"/>
            <a:ext cx="19050" cy="5123259"/>
            <a:chOff x="0" y="0"/>
            <a:chExt cx="25400" cy="683101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0" cy="6831076"/>
            </a:xfrm>
            <a:custGeom>
              <a:avLst/>
              <a:gdLst/>
              <a:ahLst/>
              <a:cxnLst/>
              <a:rect r="r" b="b" t="t" l="l"/>
              <a:pathLst>
                <a:path h="6831076" w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cubicBezTo>
                    <a:pt x="19685" y="0"/>
                    <a:pt x="25400" y="5715"/>
                    <a:pt x="25400" y="12700"/>
                  </a:cubicBezTo>
                  <a:lnTo>
                    <a:pt x="25400" y="6818376"/>
                  </a:lnTo>
                  <a:cubicBezTo>
                    <a:pt x="25400" y="6825361"/>
                    <a:pt x="19685" y="6831076"/>
                    <a:pt x="12700" y="6831076"/>
                  </a:cubicBezTo>
                  <a:cubicBezTo>
                    <a:pt x="5715" y="6831076"/>
                    <a:pt x="0" y="6825361"/>
                    <a:pt x="0" y="6818376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8410423" y="3136697"/>
            <a:ext cx="547392" cy="19050"/>
            <a:chOff x="0" y="0"/>
            <a:chExt cx="729856" cy="25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29869" cy="25400"/>
            </a:xfrm>
            <a:custGeom>
              <a:avLst/>
              <a:gdLst/>
              <a:ahLst/>
              <a:cxnLst/>
              <a:rect r="r" b="b" t="t" l="l"/>
              <a:pathLst>
                <a:path h="25400" w="729869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717169" y="0"/>
                  </a:lnTo>
                  <a:cubicBezTo>
                    <a:pt x="724154" y="0"/>
                    <a:pt x="729869" y="5715"/>
                    <a:pt x="729869" y="12700"/>
                  </a:cubicBezTo>
                  <a:cubicBezTo>
                    <a:pt x="729869" y="19685"/>
                    <a:pt x="724154" y="25400"/>
                    <a:pt x="717169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934002" y="2936234"/>
            <a:ext cx="419995" cy="419995"/>
            <a:chOff x="0" y="0"/>
            <a:chExt cx="559994" cy="55999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6350" y="6350"/>
              <a:ext cx="547370" cy="547370"/>
            </a:xfrm>
            <a:custGeom>
              <a:avLst/>
              <a:gdLst/>
              <a:ahLst/>
              <a:cxnLst/>
              <a:rect r="r" b="b" t="t" l="l"/>
              <a:pathLst>
                <a:path h="547370" w="547370">
                  <a:moveTo>
                    <a:pt x="0" y="102235"/>
                  </a:moveTo>
                  <a:cubicBezTo>
                    <a:pt x="0" y="45720"/>
                    <a:pt x="45720" y="0"/>
                    <a:pt x="102235" y="0"/>
                  </a:cubicBezTo>
                  <a:lnTo>
                    <a:pt x="445135" y="0"/>
                  </a:lnTo>
                  <a:cubicBezTo>
                    <a:pt x="501523" y="0"/>
                    <a:pt x="547370" y="45720"/>
                    <a:pt x="547370" y="102235"/>
                  </a:cubicBezTo>
                  <a:lnTo>
                    <a:pt x="547370" y="445135"/>
                  </a:lnTo>
                  <a:cubicBezTo>
                    <a:pt x="547370" y="501523"/>
                    <a:pt x="501650" y="547370"/>
                    <a:pt x="445135" y="547370"/>
                  </a:cubicBezTo>
                  <a:lnTo>
                    <a:pt x="102235" y="547370"/>
                  </a:lnTo>
                  <a:cubicBezTo>
                    <a:pt x="45720" y="547243"/>
                    <a:pt x="0" y="501523"/>
                    <a:pt x="0" y="445135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60070" cy="560070"/>
            </a:xfrm>
            <a:custGeom>
              <a:avLst/>
              <a:gdLst/>
              <a:ahLst/>
              <a:cxnLst/>
              <a:rect r="r" b="b" t="t" l="l"/>
              <a:pathLst>
                <a:path h="560070" w="560070">
                  <a:moveTo>
                    <a:pt x="0" y="108585"/>
                  </a:moveTo>
                  <a:cubicBezTo>
                    <a:pt x="0" y="48641"/>
                    <a:pt x="48641" y="0"/>
                    <a:pt x="108585" y="0"/>
                  </a:cubicBezTo>
                  <a:lnTo>
                    <a:pt x="451485" y="0"/>
                  </a:lnTo>
                  <a:lnTo>
                    <a:pt x="451485" y="6350"/>
                  </a:lnTo>
                  <a:lnTo>
                    <a:pt x="451485" y="0"/>
                  </a:lnTo>
                  <a:cubicBezTo>
                    <a:pt x="511429" y="0"/>
                    <a:pt x="560070" y="48641"/>
                    <a:pt x="560070" y="108585"/>
                  </a:cubicBezTo>
                  <a:lnTo>
                    <a:pt x="553720" y="108585"/>
                  </a:lnTo>
                  <a:lnTo>
                    <a:pt x="560070" y="108585"/>
                  </a:lnTo>
                  <a:lnTo>
                    <a:pt x="560070" y="451485"/>
                  </a:lnTo>
                  <a:lnTo>
                    <a:pt x="553720" y="451485"/>
                  </a:lnTo>
                  <a:lnTo>
                    <a:pt x="560070" y="451485"/>
                  </a:lnTo>
                  <a:cubicBezTo>
                    <a:pt x="560070" y="511429"/>
                    <a:pt x="511429" y="560070"/>
                    <a:pt x="451485" y="560070"/>
                  </a:cubicBezTo>
                  <a:lnTo>
                    <a:pt x="451485" y="553720"/>
                  </a:lnTo>
                  <a:lnTo>
                    <a:pt x="451485" y="560070"/>
                  </a:lnTo>
                  <a:lnTo>
                    <a:pt x="108585" y="560070"/>
                  </a:lnTo>
                  <a:lnTo>
                    <a:pt x="108585" y="553720"/>
                  </a:lnTo>
                  <a:lnTo>
                    <a:pt x="108585" y="560070"/>
                  </a:lnTo>
                  <a:cubicBezTo>
                    <a:pt x="48641" y="559943"/>
                    <a:pt x="0" y="511429"/>
                    <a:pt x="0" y="451485"/>
                  </a:cubicBezTo>
                  <a:lnTo>
                    <a:pt x="0" y="108585"/>
                  </a:lnTo>
                  <a:lnTo>
                    <a:pt x="6350" y="108585"/>
                  </a:lnTo>
                  <a:lnTo>
                    <a:pt x="0" y="108585"/>
                  </a:lnTo>
                  <a:moveTo>
                    <a:pt x="12700" y="108585"/>
                  </a:moveTo>
                  <a:lnTo>
                    <a:pt x="12700" y="451485"/>
                  </a:lnTo>
                  <a:lnTo>
                    <a:pt x="6350" y="451485"/>
                  </a:lnTo>
                  <a:lnTo>
                    <a:pt x="12700" y="451485"/>
                  </a:lnTo>
                  <a:cubicBezTo>
                    <a:pt x="12700" y="504444"/>
                    <a:pt x="55626" y="547370"/>
                    <a:pt x="108585" y="547370"/>
                  </a:cubicBezTo>
                  <a:lnTo>
                    <a:pt x="451485" y="547370"/>
                  </a:lnTo>
                  <a:cubicBezTo>
                    <a:pt x="504444" y="547370"/>
                    <a:pt x="547370" y="504444"/>
                    <a:pt x="547370" y="451485"/>
                  </a:cubicBezTo>
                  <a:lnTo>
                    <a:pt x="547370" y="108585"/>
                  </a:lnTo>
                  <a:cubicBezTo>
                    <a:pt x="547243" y="55626"/>
                    <a:pt x="504317" y="12700"/>
                    <a:pt x="451485" y="12700"/>
                  </a:cubicBezTo>
                  <a:lnTo>
                    <a:pt x="108585" y="12700"/>
                  </a:lnTo>
                  <a:lnTo>
                    <a:pt x="108585" y="6350"/>
                  </a:lnTo>
                  <a:lnTo>
                    <a:pt x="108585" y="12700"/>
                  </a:lnTo>
                  <a:cubicBezTo>
                    <a:pt x="55626" y="12700"/>
                    <a:pt x="12700" y="55626"/>
                    <a:pt x="12700" y="108585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007154" y="3013253"/>
            <a:ext cx="273691" cy="30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2125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50591" y="2994127"/>
            <a:ext cx="2281085" cy="29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87"/>
              </a:lnSpc>
            </a:pPr>
            <a:r>
              <a:rPr lang="en-US" sz="1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1. Contato Inicial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48127" y="3340151"/>
            <a:ext cx="5383559" cy="4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75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Colaborador entra em contato com o RH pelo canal de preferência.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330185" y="4101408"/>
            <a:ext cx="547392" cy="19050"/>
            <a:chOff x="0" y="0"/>
            <a:chExt cx="729856" cy="25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29869" cy="25400"/>
            </a:xfrm>
            <a:custGeom>
              <a:avLst/>
              <a:gdLst/>
              <a:ahLst/>
              <a:cxnLst/>
              <a:rect r="r" b="b" t="t" l="l"/>
              <a:pathLst>
                <a:path h="25400" w="729869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717169" y="0"/>
                  </a:lnTo>
                  <a:cubicBezTo>
                    <a:pt x="724154" y="0"/>
                    <a:pt x="729869" y="5715"/>
                    <a:pt x="729869" y="12700"/>
                  </a:cubicBezTo>
                  <a:cubicBezTo>
                    <a:pt x="729869" y="19685"/>
                    <a:pt x="724154" y="25400"/>
                    <a:pt x="717169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934002" y="3900935"/>
            <a:ext cx="419995" cy="419995"/>
            <a:chOff x="0" y="0"/>
            <a:chExt cx="559994" cy="55999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6350" y="6350"/>
              <a:ext cx="547370" cy="547370"/>
            </a:xfrm>
            <a:custGeom>
              <a:avLst/>
              <a:gdLst/>
              <a:ahLst/>
              <a:cxnLst/>
              <a:rect r="r" b="b" t="t" l="l"/>
              <a:pathLst>
                <a:path h="547370" w="547370">
                  <a:moveTo>
                    <a:pt x="0" y="102235"/>
                  </a:moveTo>
                  <a:cubicBezTo>
                    <a:pt x="0" y="45720"/>
                    <a:pt x="45720" y="0"/>
                    <a:pt x="102235" y="0"/>
                  </a:cubicBezTo>
                  <a:lnTo>
                    <a:pt x="445135" y="0"/>
                  </a:lnTo>
                  <a:cubicBezTo>
                    <a:pt x="501523" y="0"/>
                    <a:pt x="547370" y="45720"/>
                    <a:pt x="547370" y="102235"/>
                  </a:cubicBezTo>
                  <a:lnTo>
                    <a:pt x="547370" y="445135"/>
                  </a:lnTo>
                  <a:cubicBezTo>
                    <a:pt x="547370" y="501523"/>
                    <a:pt x="501650" y="547370"/>
                    <a:pt x="445135" y="547370"/>
                  </a:cubicBezTo>
                  <a:lnTo>
                    <a:pt x="102235" y="547370"/>
                  </a:lnTo>
                  <a:cubicBezTo>
                    <a:pt x="45720" y="547243"/>
                    <a:pt x="0" y="501523"/>
                    <a:pt x="0" y="445135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60070" cy="560070"/>
            </a:xfrm>
            <a:custGeom>
              <a:avLst/>
              <a:gdLst/>
              <a:ahLst/>
              <a:cxnLst/>
              <a:rect r="r" b="b" t="t" l="l"/>
              <a:pathLst>
                <a:path h="560070" w="560070">
                  <a:moveTo>
                    <a:pt x="0" y="108585"/>
                  </a:moveTo>
                  <a:cubicBezTo>
                    <a:pt x="0" y="48641"/>
                    <a:pt x="48641" y="0"/>
                    <a:pt x="108585" y="0"/>
                  </a:cubicBezTo>
                  <a:lnTo>
                    <a:pt x="451485" y="0"/>
                  </a:lnTo>
                  <a:lnTo>
                    <a:pt x="451485" y="6350"/>
                  </a:lnTo>
                  <a:lnTo>
                    <a:pt x="451485" y="0"/>
                  </a:lnTo>
                  <a:cubicBezTo>
                    <a:pt x="511429" y="0"/>
                    <a:pt x="560070" y="48641"/>
                    <a:pt x="560070" y="108585"/>
                  </a:cubicBezTo>
                  <a:lnTo>
                    <a:pt x="553720" y="108585"/>
                  </a:lnTo>
                  <a:lnTo>
                    <a:pt x="560070" y="108585"/>
                  </a:lnTo>
                  <a:lnTo>
                    <a:pt x="560070" y="451485"/>
                  </a:lnTo>
                  <a:lnTo>
                    <a:pt x="553720" y="451485"/>
                  </a:lnTo>
                  <a:lnTo>
                    <a:pt x="560070" y="451485"/>
                  </a:lnTo>
                  <a:cubicBezTo>
                    <a:pt x="560070" y="511429"/>
                    <a:pt x="511429" y="560070"/>
                    <a:pt x="451485" y="560070"/>
                  </a:cubicBezTo>
                  <a:lnTo>
                    <a:pt x="451485" y="553720"/>
                  </a:lnTo>
                  <a:lnTo>
                    <a:pt x="451485" y="560070"/>
                  </a:lnTo>
                  <a:lnTo>
                    <a:pt x="108585" y="560070"/>
                  </a:lnTo>
                  <a:lnTo>
                    <a:pt x="108585" y="553720"/>
                  </a:lnTo>
                  <a:lnTo>
                    <a:pt x="108585" y="560070"/>
                  </a:lnTo>
                  <a:cubicBezTo>
                    <a:pt x="48641" y="559943"/>
                    <a:pt x="0" y="511429"/>
                    <a:pt x="0" y="451485"/>
                  </a:cubicBezTo>
                  <a:lnTo>
                    <a:pt x="0" y="108585"/>
                  </a:lnTo>
                  <a:lnTo>
                    <a:pt x="6350" y="108585"/>
                  </a:lnTo>
                  <a:lnTo>
                    <a:pt x="0" y="108585"/>
                  </a:lnTo>
                  <a:moveTo>
                    <a:pt x="12700" y="108585"/>
                  </a:moveTo>
                  <a:lnTo>
                    <a:pt x="12700" y="451485"/>
                  </a:lnTo>
                  <a:lnTo>
                    <a:pt x="6350" y="451485"/>
                  </a:lnTo>
                  <a:lnTo>
                    <a:pt x="12700" y="451485"/>
                  </a:lnTo>
                  <a:cubicBezTo>
                    <a:pt x="12700" y="504444"/>
                    <a:pt x="55626" y="547370"/>
                    <a:pt x="108585" y="547370"/>
                  </a:cubicBezTo>
                  <a:lnTo>
                    <a:pt x="451485" y="547370"/>
                  </a:lnTo>
                  <a:cubicBezTo>
                    <a:pt x="504444" y="547370"/>
                    <a:pt x="547370" y="504444"/>
                    <a:pt x="547370" y="451485"/>
                  </a:cubicBezTo>
                  <a:lnTo>
                    <a:pt x="547370" y="108585"/>
                  </a:lnTo>
                  <a:cubicBezTo>
                    <a:pt x="547243" y="55626"/>
                    <a:pt x="504317" y="12700"/>
                    <a:pt x="451485" y="12700"/>
                  </a:cubicBezTo>
                  <a:lnTo>
                    <a:pt x="108585" y="12700"/>
                  </a:lnTo>
                  <a:lnTo>
                    <a:pt x="108585" y="6350"/>
                  </a:lnTo>
                  <a:lnTo>
                    <a:pt x="108585" y="12700"/>
                  </a:lnTo>
                  <a:cubicBezTo>
                    <a:pt x="55626" y="12700"/>
                    <a:pt x="12700" y="55626"/>
                    <a:pt x="12700" y="108585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9007154" y="3977954"/>
            <a:ext cx="273691" cy="30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2125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056314" y="3958828"/>
            <a:ext cx="2684412" cy="29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7"/>
              </a:lnSpc>
            </a:pPr>
            <a:r>
              <a:rPr lang="en-US" sz="1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2. Envio de Documentos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056314" y="4304852"/>
            <a:ext cx="5383559" cy="258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5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RH orienta sobre os documentos necessários para cada caso.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8410423" y="4980089"/>
            <a:ext cx="547392" cy="19050"/>
            <a:chOff x="0" y="0"/>
            <a:chExt cx="729856" cy="254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29869" cy="25400"/>
            </a:xfrm>
            <a:custGeom>
              <a:avLst/>
              <a:gdLst/>
              <a:ahLst/>
              <a:cxnLst/>
              <a:rect r="r" b="b" t="t" l="l"/>
              <a:pathLst>
                <a:path h="25400" w="729869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717169" y="0"/>
                  </a:lnTo>
                  <a:cubicBezTo>
                    <a:pt x="724154" y="0"/>
                    <a:pt x="729869" y="5715"/>
                    <a:pt x="729869" y="12700"/>
                  </a:cubicBezTo>
                  <a:cubicBezTo>
                    <a:pt x="729869" y="19685"/>
                    <a:pt x="724154" y="25400"/>
                    <a:pt x="717169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8934002" y="4779616"/>
            <a:ext cx="419995" cy="419995"/>
            <a:chOff x="0" y="0"/>
            <a:chExt cx="559994" cy="55999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6350" y="6350"/>
              <a:ext cx="547370" cy="547370"/>
            </a:xfrm>
            <a:custGeom>
              <a:avLst/>
              <a:gdLst/>
              <a:ahLst/>
              <a:cxnLst/>
              <a:rect r="r" b="b" t="t" l="l"/>
              <a:pathLst>
                <a:path h="547370" w="547370">
                  <a:moveTo>
                    <a:pt x="0" y="102235"/>
                  </a:moveTo>
                  <a:cubicBezTo>
                    <a:pt x="0" y="45720"/>
                    <a:pt x="45720" y="0"/>
                    <a:pt x="102235" y="0"/>
                  </a:cubicBezTo>
                  <a:lnTo>
                    <a:pt x="445135" y="0"/>
                  </a:lnTo>
                  <a:cubicBezTo>
                    <a:pt x="501523" y="0"/>
                    <a:pt x="547370" y="45720"/>
                    <a:pt x="547370" y="102235"/>
                  </a:cubicBezTo>
                  <a:lnTo>
                    <a:pt x="547370" y="445135"/>
                  </a:lnTo>
                  <a:cubicBezTo>
                    <a:pt x="547370" y="501523"/>
                    <a:pt x="501650" y="547370"/>
                    <a:pt x="445135" y="547370"/>
                  </a:cubicBezTo>
                  <a:lnTo>
                    <a:pt x="102235" y="547370"/>
                  </a:lnTo>
                  <a:cubicBezTo>
                    <a:pt x="45720" y="547243"/>
                    <a:pt x="0" y="501523"/>
                    <a:pt x="0" y="445135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60070" cy="560070"/>
            </a:xfrm>
            <a:custGeom>
              <a:avLst/>
              <a:gdLst/>
              <a:ahLst/>
              <a:cxnLst/>
              <a:rect r="r" b="b" t="t" l="l"/>
              <a:pathLst>
                <a:path h="560070" w="560070">
                  <a:moveTo>
                    <a:pt x="0" y="108585"/>
                  </a:moveTo>
                  <a:cubicBezTo>
                    <a:pt x="0" y="48641"/>
                    <a:pt x="48641" y="0"/>
                    <a:pt x="108585" y="0"/>
                  </a:cubicBezTo>
                  <a:lnTo>
                    <a:pt x="451485" y="0"/>
                  </a:lnTo>
                  <a:lnTo>
                    <a:pt x="451485" y="6350"/>
                  </a:lnTo>
                  <a:lnTo>
                    <a:pt x="451485" y="0"/>
                  </a:lnTo>
                  <a:cubicBezTo>
                    <a:pt x="511429" y="0"/>
                    <a:pt x="560070" y="48641"/>
                    <a:pt x="560070" y="108585"/>
                  </a:cubicBezTo>
                  <a:lnTo>
                    <a:pt x="553720" y="108585"/>
                  </a:lnTo>
                  <a:lnTo>
                    <a:pt x="560070" y="108585"/>
                  </a:lnTo>
                  <a:lnTo>
                    <a:pt x="560070" y="451485"/>
                  </a:lnTo>
                  <a:lnTo>
                    <a:pt x="553720" y="451485"/>
                  </a:lnTo>
                  <a:lnTo>
                    <a:pt x="560070" y="451485"/>
                  </a:lnTo>
                  <a:cubicBezTo>
                    <a:pt x="560070" y="511429"/>
                    <a:pt x="511429" y="560070"/>
                    <a:pt x="451485" y="560070"/>
                  </a:cubicBezTo>
                  <a:lnTo>
                    <a:pt x="451485" y="553720"/>
                  </a:lnTo>
                  <a:lnTo>
                    <a:pt x="451485" y="560070"/>
                  </a:lnTo>
                  <a:lnTo>
                    <a:pt x="108585" y="560070"/>
                  </a:lnTo>
                  <a:lnTo>
                    <a:pt x="108585" y="553720"/>
                  </a:lnTo>
                  <a:lnTo>
                    <a:pt x="108585" y="560070"/>
                  </a:lnTo>
                  <a:cubicBezTo>
                    <a:pt x="48641" y="559943"/>
                    <a:pt x="0" y="511429"/>
                    <a:pt x="0" y="451485"/>
                  </a:cubicBezTo>
                  <a:lnTo>
                    <a:pt x="0" y="108585"/>
                  </a:lnTo>
                  <a:lnTo>
                    <a:pt x="6350" y="108585"/>
                  </a:lnTo>
                  <a:lnTo>
                    <a:pt x="0" y="108585"/>
                  </a:lnTo>
                  <a:moveTo>
                    <a:pt x="12700" y="108585"/>
                  </a:moveTo>
                  <a:lnTo>
                    <a:pt x="12700" y="451485"/>
                  </a:lnTo>
                  <a:lnTo>
                    <a:pt x="6350" y="451485"/>
                  </a:lnTo>
                  <a:lnTo>
                    <a:pt x="12700" y="451485"/>
                  </a:lnTo>
                  <a:cubicBezTo>
                    <a:pt x="12700" y="504444"/>
                    <a:pt x="55626" y="547370"/>
                    <a:pt x="108585" y="547370"/>
                  </a:cubicBezTo>
                  <a:lnTo>
                    <a:pt x="451485" y="547370"/>
                  </a:lnTo>
                  <a:cubicBezTo>
                    <a:pt x="504444" y="547370"/>
                    <a:pt x="547370" y="504444"/>
                    <a:pt x="547370" y="451485"/>
                  </a:cubicBezTo>
                  <a:lnTo>
                    <a:pt x="547370" y="108585"/>
                  </a:lnTo>
                  <a:cubicBezTo>
                    <a:pt x="547243" y="55626"/>
                    <a:pt x="504317" y="12700"/>
                    <a:pt x="451485" y="12700"/>
                  </a:cubicBezTo>
                  <a:lnTo>
                    <a:pt x="108585" y="12700"/>
                  </a:lnTo>
                  <a:lnTo>
                    <a:pt x="108585" y="6350"/>
                  </a:lnTo>
                  <a:lnTo>
                    <a:pt x="108585" y="12700"/>
                  </a:lnTo>
                  <a:cubicBezTo>
                    <a:pt x="55626" y="12700"/>
                    <a:pt x="12700" y="55626"/>
                    <a:pt x="12700" y="108585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9007154" y="4856636"/>
            <a:ext cx="273691" cy="30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2125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735241" y="4837509"/>
            <a:ext cx="2496445" cy="29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87"/>
              </a:lnSpc>
            </a:pPr>
            <a:r>
              <a:rPr lang="en-US" sz="1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3. Análise Documental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848127" y="5183534"/>
            <a:ext cx="5383559" cy="4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75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 setor responsável analisa as informações com sigilo e cuidado.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9330185" y="5858770"/>
            <a:ext cx="547392" cy="19050"/>
            <a:chOff x="0" y="0"/>
            <a:chExt cx="729856" cy="254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29869" cy="25400"/>
            </a:xfrm>
            <a:custGeom>
              <a:avLst/>
              <a:gdLst/>
              <a:ahLst/>
              <a:cxnLst/>
              <a:rect r="r" b="b" t="t" l="l"/>
              <a:pathLst>
                <a:path h="25400" w="729869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717169" y="0"/>
                  </a:lnTo>
                  <a:cubicBezTo>
                    <a:pt x="724154" y="0"/>
                    <a:pt x="729869" y="5715"/>
                    <a:pt x="729869" y="12700"/>
                  </a:cubicBezTo>
                  <a:cubicBezTo>
                    <a:pt x="729869" y="19685"/>
                    <a:pt x="724154" y="25400"/>
                    <a:pt x="717169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8934002" y="5658298"/>
            <a:ext cx="419995" cy="419995"/>
            <a:chOff x="0" y="0"/>
            <a:chExt cx="559994" cy="55999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6350" y="6350"/>
              <a:ext cx="547370" cy="547370"/>
            </a:xfrm>
            <a:custGeom>
              <a:avLst/>
              <a:gdLst/>
              <a:ahLst/>
              <a:cxnLst/>
              <a:rect r="r" b="b" t="t" l="l"/>
              <a:pathLst>
                <a:path h="547370" w="547370">
                  <a:moveTo>
                    <a:pt x="0" y="102235"/>
                  </a:moveTo>
                  <a:cubicBezTo>
                    <a:pt x="0" y="45720"/>
                    <a:pt x="45720" y="0"/>
                    <a:pt x="102235" y="0"/>
                  </a:cubicBezTo>
                  <a:lnTo>
                    <a:pt x="445135" y="0"/>
                  </a:lnTo>
                  <a:cubicBezTo>
                    <a:pt x="501523" y="0"/>
                    <a:pt x="547370" y="45720"/>
                    <a:pt x="547370" y="102235"/>
                  </a:cubicBezTo>
                  <a:lnTo>
                    <a:pt x="547370" y="445135"/>
                  </a:lnTo>
                  <a:cubicBezTo>
                    <a:pt x="547370" y="501523"/>
                    <a:pt x="501650" y="547370"/>
                    <a:pt x="445135" y="547370"/>
                  </a:cubicBezTo>
                  <a:lnTo>
                    <a:pt x="102235" y="547370"/>
                  </a:lnTo>
                  <a:cubicBezTo>
                    <a:pt x="45720" y="547243"/>
                    <a:pt x="0" y="501523"/>
                    <a:pt x="0" y="445135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60070" cy="560070"/>
            </a:xfrm>
            <a:custGeom>
              <a:avLst/>
              <a:gdLst/>
              <a:ahLst/>
              <a:cxnLst/>
              <a:rect r="r" b="b" t="t" l="l"/>
              <a:pathLst>
                <a:path h="560070" w="560070">
                  <a:moveTo>
                    <a:pt x="0" y="108585"/>
                  </a:moveTo>
                  <a:cubicBezTo>
                    <a:pt x="0" y="48641"/>
                    <a:pt x="48641" y="0"/>
                    <a:pt x="108585" y="0"/>
                  </a:cubicBezTo>
                  <a:lnTo>
                    <a:pt x="451485" y="0"/>
                  </a:lnTo>
                  <a:lnTo>
                    <a:pt x="451485" y="6350"/>
                  </a:lnTo>
                  <a:lnTo>
                    <a:pt x="451485" y="0"/>
                  </a:lnTo>
                  <a:cubicBezTo>
                    <a:pt x="511429" y="0"/>
                    <a:pt x="560070" y="48641"/>
                    <a:pt x="560070" y="108585"/>
                  </a:cubicBezTo>
                  <a:lnTo>
                    <a:pt x="553720" y="108585"/>
                  </a:lnTo>
                  <a:lnTo>
                    <a:pt x="560070" y="108585"/>
                  </a:lnTo>
                  <a:lnTo>
                    <a:pt x="560070" y="451485"/>
                  </a:lnTo>
                  <a:lnTo>
                    <a:pt x="553720" y="451485"/>
                  </a:lnTo>
                  <a:lnTo>
                    <a:pt x="560070" y="451485"/>
                  </a:lnTo>
                  <a:cubicBezTo>
                    <a:pt x="560070" y="511429"/>
                    <a:pt x="511429" y="560070"/>
                    <a:pt x="451485" y="560070"/>
                  </a:cubicBezTo>
                  <a:lnTo>
                    <a:pt x="451485" y="553720"/>
                  </a:lnTo>
                  <a:lnTo>
                    <a:pt x="451485" y="560070"/>
                  </a:lnTo>
                  <a:lnTo>
                    <a:pt x="108585" y="560070"/>
                  </a:lnTo>
                  <a:lnTo>
                    <a:pt x="108585" y="553720"/>
                  </a:lnTo>
                  <a:lnTo>
                    <a:pt x="108585" y="560070"/>
                  </a:lnTo>
                  <a:cubicBezTo>
                    <a:pt x="48641" y="559943"/>
                    <a:pt x="0" y="511429"/>
                    <a:pt x="0" y="451485"/>
                  </a:cubicBezTo>
                  <a:lnTo>
                    <a:pt x="0" y="108585"/>
                  </a:lnTo>
                  <a:lnTo>
                    <a:pt x="6350" y="108585"/>
                  </a:lnTo>
                  <a:lnTo>
                    <a:pt x="0" y="108585"/>
                  </a:lnTo>
                  <a:moveTo>
                    <a:pt x="12700" y="108585"/>
                  </a:moveTo>
                  <a:lnTo>
                    <a:pt x="12700" y="451485"/>
                  </a:lnTo>
                  <a:lnTo>
                    <a:pt x="6350" y="451485"/>
                  </a:lnTo>
                  <a:lnTo>
                    <a:pt x="12700" y="451485"/>
                  </a:lnTo>
                  <a:cubicBezTo>
                    <a:pt x="12700" y="504444"/>
                    <a:pt x="55626" y="547370"/>
                    <a:pt x="108585" y="547370"/>
                  </a:cubicBezTo>
                  <a:lnTo>
                    <a:pt x="451485" y="547370"/>
                  </a:lnTo>
                  <a:cubicBezTo>
                    <a:pt x="504444" y="547370"/>
                    <a:pt x="547370" y="504444"/>
                    <a:pt x="547370" y="451485"/>
                  </a:cubicBezTo>
                  <a:lnTo>
                    <a:pt x="547370" y="108585"/>
                  </a:lnTo>
                  <a:cubicBezTo>
                    <a:pt x="547243" y="55626"/>
                    <a:pt x="504317" y="12700"/>
                    <a:pt x="451485" y="12700"/>
                  </a:cubicBezTo>
                  <a:lnTo>
                    <a:pt x="108585" y="12700"/>
                  </a:lnTo>
                  <a:lnTo>
                    <a:pt x="108585" y="6350"/>
                  </a:lnTo>
                  <a:lnTo>
                    <a:pt x="108585" y="12700"/>
                  </a:lnTo>
                  <a:cubicBezTo>
                    <a:pt x="55626" y="12700"/>
                    <a:pt x="12700" y="55626"/>
                    <a:pt x="12700" y="108585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9007154" y="5735317"/>
            <a:ext cx="273691" cy="30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2125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056314" y="5716191"/>
            <a:ext cx="2811809" cy="29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7"/>
              </a:lnSpc>
            </a:pPr>
            <a:r>
              <a:rPr lang="en-US" sz="1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4. Avaliação Ocupacional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056314" y="6062215"/>
            <a:ext cx="5383559" cy="4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5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Agendamento com o médico do trabalho para avaliação das condições laborais, quando aplicável.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8410423" y="6737452"/>
            <a:ext cx="547392" cy="19050"/>
            <a:chOff x="0" y="0"/>
            <a:chExt cx="729856" cy="254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29869" cy="25400"/>
            </a:xfrm>
            <a:custGeom>
              <a:avLst/>
              <a:gdLst/>
              <a:ahLst/>
              <a:cxnLst/>
              <a:rect r="r" b="b" t="t" l="l"/>
              <a:pathLst>
                <a:path h="25400" w="729869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717169" y="0"/>
                  </a:lnTo>
                  <a:cubicBezTo>
                    <a:pt x="724154" y="0"/>
                    <a:pt x="729869" y="5715"/>
                    <a:pt x="729869" y="12700"/>
                  </a:cubicBezTo>
                  <a:cubicBezTo>
                    <a:pt x="729869" y="19685"/>
                    <a:pt x="724154" y="25400"/>
                    <a:pt x="717169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8934002" y="6536979"/>
            <a:ext cx="419995" cy="419995"/>
            <a:chOff x="0" y="0"/>
            <a:chExt cx="559994" cy="55999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6350" y="6350"/>
              <a:ext cx="547370" cy="547370"/>
            </a:xfrm>
            <a:custGeom>
              <a:avLst/>
              <a:gdLst/>
              <a:ahLst/>
              <a:cxnLst/>
              <a:rect r="r" b="b" t="t" l="l"/>
              <a:pathLst>
                <a:path h="547370" w="547370">
                  <a:moveTo>
                    <a:pt x="0" y="102235"/>
                  </a:moveTo>
                  <a:cubicBezTo>
                    <a:pt x="0" y="45720"/>
                    <a:pt x="45720" y="0"/>
                    <a:pt x="102235" y="0"/>
                  </a:cubicBezTo>
                  <a:lnTo>
                    <a:pt x="445135" y="0"/>
                  </a:lnTo>
                  <a:cubicBezTo>
                    <a:pt x="501523" y="0"/>
                    <a:pt x="547370" y="45720"/>
                    <a:pt x="547370" y="102235"/>
                  </a:cubicBezTo>
                  <a:lnTo>
                    <a:pt x="547370" y="445135"/>
                  </a:lnTo>
                  <a:cubicBezTo>
                    <a:pt x="547370" y="501523"/>
                    <a:pt x="501650" y="547370"/>
                    <a:pt x="445135" y="547370"/>
                  </a:cubicBezTo>
                  <a:lnTo>
                    <a:pt x="102235" y="547370"/>
                  </a:lnTo>
                  <a:cubicBezTo>
                    <a:pt x="45720" y="547243"/>
                    <a:pt x="0" y="501523"/>
                    <a:pt x="0" y="445135"/>
                  </a:cubicBezTo>
                  <a:close/>
                </a:path>
              </a:pathLst>
            </a:custGeom>
            <a:solidFill>
              <a:srgbClr val="DADBF1"/>
            </a:solid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560070" cy="560070"/>
            </a:xfrm>
            <a:custGeom>
              <a:avLst/>
              <a:gdLst/>
              <a:ahLst/>
              <a:cxnLst/>
              <a:rect r="r" b="b" t="t" l="l"/>
              <a:pathLst>
                <a:path h="560070" w="560070">
                  <a:moveTo>
                    <a:pt x="0" y="108585"/>
                  </a:moveTo>
                  <a:cubicBezTo>
                    <a:pt x="0" y="48641"/>
                    <a:pt x="48641" y="0"/>
                    <a:pt x="108585" y="0"/>
                  </a:cubicBezTo>
                  <a:lnTo>
                    <a:pt x="451485" y="0"/>
                  </a:lnTo>
                  <a:lnTo>
                    <a:pt x="451485" y="6350"/>
                  </a:lnTo>
                  <a:lnTo>
                    <a:pt x="451485" y="0"/>
                  </a:lnTo>
                  <a:cubicBezTo>
                    <a:pt x="511429" y="0"/>
                    <a:pt x="560070" y="48641"/>
                    <a:pt x="560070" y="108585"/>
                  </a:cubicBezTo>
                  <a:lnTo>
                    <a:pt x="553720" y="108585"/>
                  </a:lnTo>
                  <a:lnTo>
                    <a:pt x="560070" y="108585"/>
                  </a:lnTo>
                  <a:lnTo>
                    <a:pt x="560070" y="451485"/>
                  </a:lnTo>
                  <a:lnTo>
                    <a:pt x="553720" y="451485"/>
                  </a:lnTo>
                  <a:lnTo>
                    <a:pt x="560070" y="451485"/>
                  </a:lnTo>
                  <a:cubicBezTo>
                    <a:pt x="560070" y="511429"/>
                    <a:pt x="511429" y="560070"/>
                    <a:pt x="451485" y="560070"/>
                  </a:cubicBezTo>
                  <a:lnTo>
                    <a:pt x="451485" y="553720"/>
                  </a:lnTo>
                  <a:lnTo>
                    <a:pt x="451485" y="560070"/>
                  </a:lnTo>
                  <a:lnTo>
                    <a:pt x="108585" y="560070"/>
                  </a:lnTo>
                  <a:lnTo>
                    <a:pt x="108585" y="553720"/>
                  </a:lnTo>
                  <a:lnTo>
                    <a:pt x="108585" y="560070"/>
                  </a:lnTo>
                  <a:cubicBezTo>
                    <a:pt x="48641" y="559943"/>
                    <a:pt x="0" y="511429"/>
                    <a:pt x="0" y="451485"/>
                  </a:cubicBezTo>
                  <a:lnTo>
                    <a:pt x="0" y="108585"/>
                  </a:lnTo>
                  <a:lnTo>
                    <a:pt x="6350" y="108585"/>
                  </a:lnTo>
                  <a:lnTo>
                    <a:pt x="0" y="108585"/>
                  </a:lnTo>
                  <a:moveTo>
                    <a:pt x="12700" y="108585"/>
                  </a:moveTo>
                  <a:lnTo>
                    <a:pt x="12700" y="451485"/>
                  </a:lnTo>
                  <a:lnTo>
                    <a:pt x="6350" y="451485"/>
                  </a:lnTo>
                  <a:lnTo>
                    <a:pt x="12700" y="451485"/>
                  </a:lnTo>
                  <a:cubicBezTo>
                    <a:pt x="12700" y="504444"/>
                    <a:pt x="55626" y="547370"/>
                    <a:pt x="108585" y="547370"/>
                  </a:cubicBezTo>
                  <a:lnTo>
                    <a:pt x="451485" y="547370"/>
                  </a:lnTo>
                  <a:cubicBezTo>
                    <a:pt x="504444" y="547370"/>
                    <a:pt x="547370" y="504444"/>
                    <a:pt x="547370" y="451485"/>
                  </a:cubicBezTo>
                  <a:lnTo>
                    <a:pt x="547370" y="108585"/>
                  </a:lnTo>
                  <a:cubicBezTo>
                    <a:pt x="547243" y="55626"/>
                    <a:pt x="504317" y="12700"/>
                    <a:pt x="451485" y="12700"/>
                  </a:cubicBezTo>
                  <a:lnTo>
                    <a:pt x="108585" y="12700"/>
                  </a:lnTo>
                  <a:lnTo>
                    <a:pt x="108585" y="6350"/>
                  </a:lnTo>
                  <a:lnTo>
                    <a:pt x="108585" y="12700"/>
                  </a:lnTo>
                  <a:cubicBezTo>
                    <a:pt x="55626" y="12700"/>
                    <a:pt x="12700" y="55626"/>
                    <a:pt x="12700" y="108585"/>
                  </a:cubicBezTo>
                  <a:close/>
                </a:path>
              </a:pathLst>
            </a:custGeom>
            <a:solidFill>
              <a:srgbClr val="C0C1D7"/>
            </a:solid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9007154" y="6613998"/>
            <a:ext cx="273691" cy="30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2125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5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066852" y="6594872"/>
            <a:ext cx="3164834" cy="29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87"/>
              </a:lnSpc>
            </a:pPr>
            <a:r>
              <a:rPr lang="en-US" sz="1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5. Cadastramento Concluído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848127" y="6940896"/>
            <a:ext cx="5383559" cy="4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75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Inclusão formal no sistema e acompanhamento contínuo pelo RH.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2848127" y="8196262"/>
            <a:ext cx="12591755" cy="839686"/>
            <a:chOff x="0" y="0"/>
            <a:chExt cx="16789006" cy="1119581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6789020" cy="1119632"/>
            </a:xfrm>
            <a:custGeom>
              <a:avLst/>
              <a:gdLst/>
              <a:ahLst/>
              <a:cxnLst/>
              <a:rect r="r" b="b" t="t" l="l"/>
              <a:pathLst>
                <a:path h="1119632" w="16789020">
                  <a:moveTo>
                    <a:pt x="0" y="102235"/>
                  </a:moveTo>
                  <a:cubicBezTo>
                    <a:pt x="0" y="45720"/>
                    <a:pt x="45720" y="0"/>
                    <a:pt x="102235" y="0"/>
                  </a:cubicBezTo>
                  <a:lnTo>
                    <a:pt x="16686785" y="0"/>
                  </a:lnTo>
                  <a:cubicBezTo>
                    <a:pt x="16743173" y="0"/>
                    <a:pt x="16789020" y="45720"/>
                    <a:pt x="16789020" y="102235"/>
                  </a:cubicBezTo>
                  <a:lnTo>
                    <a:pt x="16789020" y="1017397"/>
                  </a:lnTo>
                  <a:cubicBezTo>
                    <a:pt x="16789020" y="1073785"/>
                    <a:pt x="16743299" y="1119632"/>
                    <a:pt x="16686785" y="1119632"/>
                  </a:cubicBezTo>
                  <a:lnTo>
                    <a:pt x="102235" y="1119632"/>
                  </a:lnTo>
                  <a:cubicBezTo>
                    <a:pt x="45720" y="1119632"/>
                    <a:pt x="0" y="1073785"/>
                    <a:pt x="0" y="1017397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3030588" y="8445551"/>
            <a:ext cx="228009" cy="182461"/>
            <a:chOff x="0" y="0"/>
            <a:chExt cx="304013" cy="243281"/>
          </a:xfrm>
        </p:grpSpPr>
        <p:sp>
          <p:nvSpPr>
            <p:cNvPr name="Freeform 54" id="54" descr="preencoded.png"/>
            <p:cNvSpPr/>
            <p:nvPr/>
          </p:nvSpPr>
          <p:spPr>
            <a:xfrm flipH="false" flipV="false" rot="0">
              <a:off x="0" y="0"/>
              <a:ext cx="304038" cy="243332"/>
            </a:xfrm>
            <a:custGeom>
              <a:avLst/>
              <a:gdLst/>
              <a:ahLst/>
              <a:cxnLst/>
              <a:rect r="r" b="b" t="t" l="l"/>
              <a:pathLst>
                <a:path h="243332" w="304038">
                  <a:moveTo>
                    <a:pt x="0" y="0"/>
                  </a:moveTo>
                  <a:lnTo>
                    <a:pt x="304038" y="0"/>
                  </a:lnTo>
                  <a:lnTo>
                    <a:pt x="304038" y="243332"/>
                  </a:lnTo>
                  <a:lnTo>
                    <a:pt x="0" y="243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43" t="0" r="-530" b="20"/>
              </a:stretch>
            </a:blip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3441059" y="8340176"/>
            <a:ext cx="11816353" cy="4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5"/>
              </a:lnSpc>
            </a:pPr>
            <a:r>
              <a:rPr lang="en-US" sz="137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 avaliação ocupacional não é um obstáculo — é uma etapa de suporte para garantir que as condições de trabalho sejam adequadas para cada pessoa.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2238" y="1082431"/>
            <a:ext cx="14539912" cy="91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Por que a Inclusão nos Torna Mais Fortes?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92238" y="2564016"/>
            <a:ext cx="3014958" cy="1863328"/>
            <a:chOff x="0" y="0"/>
            <a:chExt cx="4019944" cy="2484438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4019931" cy="2484501"/>
            </a:xfrm>
            <a:custGeom>
              <a:avLst/>
              <a:gdLst/>
              <a:ahLst/>
              <a:cxnLst/>
              <a:rect r="r" b="b" t="t" l="l"/>
              <a:pathLst>
                <a:path h="2484501" w="4019931">
                  <a:moveTo>
                    <a:pt x="0" y="0"/>
                  </a:moveTo>
                  <a:lnTo>
                    <a:pt x="4019931" y="0"/>
                  </a:lnTo>
                  <a:lnTo>
                    <a:pt x="4019931" y="2484501"/>
                  </a:lnTo>
                  <a:lnTo>
                    <a:pt x="0" y="2484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1" r="0" b="-18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992238" y="4762652"/>
            <a:ext cx="5198269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Diversidade que Gera Resultados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2238" y="5751909"/>
            <a:ext cx="5198269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Equipes diversas são mais criativas, inovadoras e resilientes. Cada perspectiva única contribui para soluções melhores.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544866" y="2564016"/>
            <a:ext cx="3014958" cy="1863328"/>
            <a:chOff x="0" y="0"/>
            <a:chExt cx="4019944" cy="2484438"/>
          </a:xfrm>
        </p:grpSpPr>
        <p:sp>
          <p:nvSpPr>
            <p:cNvPr name="Freeform 12" id="12" descr="preencoded.png"/>
            <p:cNvSpPr/>
            <p:nvPr/>
          </p:nvSpPr>
          <p:spPr>
            <a:xfrm flipH="false" flipV="false" rot="0">
              <a:off x="0" y="0"/>
              <a:ext cx="4019931" cy="2484501"/>
            </a:xfrm>
            <a:custGeom>
              <a:avLst/>
              <a:gdLst/>
              <a:ahLst/>
              <a:cxnLst/>
              <a:rect r="r" b="b" t="t" l="l"/>
              <a:pathLst>
                <a:path h="2484501" w="4019931">
                  <a:moveTo>
                    <a:pt x="0" y="0"/>
                  </a:moveTo>
                  <a:lnTo>
                    <a:pt x="4019931" y="0"/>
                  </a:lnTo>
                  <a:lnTo>
                    <a:pt x="4019931" y="2484501"/>
                  </a:lnTo>
                  <a:lnTo>
                    <a:pt x="0" y="2484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1" r="0" b="-18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544866" y="4762652"/>
            <a:ext cx="4686891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Acessibilidade Progressiva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44866" y="5308997"/>
            <a:ext cx="5198269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Trabalhamos na adaptação contínua do ambiente: rampas, tecnologias assistivas, ajustes de comunicação e treinamento de equipes.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097493" y="2564016"/>
            <a:ext cx="3014958" cy="1863328"/>
            <a:chOff x="0" y="0"/>
            <a:chExt cx="4019944" cy="2484438"/>
          </a:xfrm>
        </p:grpSpPr>
        <p:sp>
          <p:nvSpPr>
            <p:cNvPr name="Freeform 16" id="16" descr="preencoded.png"/>
            <p:cNvSpPr/>
            <p:nvPr/>
          </p:nvSpPr>
          <p:spPr>
            <a:xfrm flipH="false" flipV="false" rot="0">
              <a:off x="0" y="0"/>
              <a:ext cx="4019931" cy="2484501"/>
            </a:xfrm>
            <a:custGeom>
              <a:avLst/>
              <a:gdLst/>
              <a:ahLst/>
              <a:cxnLst/>
              <a:rect r="r" b="b" t="t" l="l"/>
              <a:pathLst>
                <a:path h="2484501" w="4019931">
                  <a:moveTo>
                    <a:pt x="0" y="0"/>
                  </a:moveTo>
                  <a:lnTo>
                    <a:pt x="4019931" y="0"/>
                  </a:lnTo>
                  <a:lnTo>
                    <a:pt x="4019931" y="2484501"/>
                  </a:lnTo>
                  <a:lnTo>
                    <a:pt x="0" y="2484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1" r="0" b="-18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2097493" y="4762652"/>
            <a:ext cx="4430316" cy="461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Cultura de Pertencimento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97493" y="5308997"/>
            <a:ext cx="5198269" cy="190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Inclusão vai além da cota — é sobre criar um ambiente onde cada pessoa se sente valorizada, respeitada e parte da equipe.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92238" y="7971082"/>
            <a:ext cx="16303523" cy="1204760"/>
            <a:chOff x="0" y="0"/>
            <a:chExt cx="21738031" cy="160634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737955" cy="1606296"/>
            </a:xfrm>
            <a:custGeom>
              <a:avLst/>
              <a:gdLst/>
              <a:ahLst/>
              <a:cxnLst/>
              <a:rect r="r" b="b" t="t" l="l"/>
              <a:pathLst>
                <a:path h="1606296" w="21737955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21579205" y="0"/>
                  </a:lnTo>
                  <a:cubicBezTo>
                    <a:pt x="21666836" y="0"/>
                    <a:pt x="21737955" y="71120"/>
                    <a:pt x="21737955" y="158750"/>
                  </a:cubicBezTo>
                  <a:lnTo>
                    <a:pt x="21737955" y="1447546"/>
                  </a:lnTo>
                  <a:cubicBezTo>
                    <a:pt x="21737955" y="1535176"/>
                    <a:pt x="21666836" y="1606296"/>
                    <a:pt x="21579205" y="1606296"/>
                  </a:cubicBezTo>
                  <a:lnTo>
                    <a:pt x="158750" y="1606296"/>
                  </a:lnTo>
                  <a:cubicBezTo>
                    <a:pt x="71120" y="1606296"/>
                    <a:pt x="0" y="1535176"/>
                    <a:pt x="0" y="1447546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75759" y="8401202"/>
            <a:ext cx="354359" cy="283521"/>
            <a:chOff x="0" y="0"/>
            <a:chExt cx="472478" cy="378028"/>
          </a:xfrm>
        </p:grpSpPr>
        <p:sp>
          <p:nvSpPr>
            <p:cNvPr name="Freeform 22" id="22" descr="preencoded.png"/>
            <p:cNvSpPr/>
            <p:nvPr/>
          </p:nvSpPr>
          <p:spPr>
            <a:xfrm flipH="false" flipV="false" rot="0">
              <a:off x="0" y="0"/>
              <a:ext cx="472440" cy="378079"/>
            </a:xfrm>
            <a:custGeom>
              <a:avLst/>
              <a:gdLst/>
              <a:ahLst/>
              <a:cxnLst/>
              <a:rect r="r" b="b" t="t" l="l"/>
              <a:pathLst>
                <a:path h="378079" w="472440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671" r="-8" b="-655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913630" y="8239716"/>
            <a:ext cx="15098611" cy="53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Dúvidas? Fale com o RH. Sua trajetória aqui começa com acolhimento.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DAHFnv9GGJA</dc:identifier>
  <dcterms:modified xsi:type="dcterms:W3CDTF">2011-08-01T06:04:30Z</dcterms:modified>
  <cp:revision>1</cp:revision>
  <dc:title>ORIENTAÇÃO SOBRE PCD PARA FUNCIONÁRIOS - APRESENTAÇÃO/PDF</dc:title>
</cp:coreProperties>
</file>